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</p:sldIdLst>
  <p:sldSz cx="18288000" cy="10287000"/>
  <p:notesSz cx="6858000" cy="9144000"/>
  <p:embeddedFontLst>
    <p:embeddedFont>
      <p:font typeface="A Day Without Sun Text Bold" panose="020B0604020202020204" charset="0"/>
      <p:regular r:id="rId34"/>
    </p:embeddedFont>
    <p:embeddedFont>
      <p:font typeface="Ballpoint" panose="020B0604020202020204" charset="0"/>
      <p:regular r:id="rId35"/>
    </p:embeddedFont>
    <p:embeddedFont>
      <p:font typeface="Canva Sans" panose="020B0604020202020204" charset="0"/>
      <p:regular r:id="rId36"/>
    </p:embeddedFont>
    <p:embeddedFont>
      <p:font typeface="Canva Sans Bold" panose="020B0604020202020204" charset="0"/>
      <p:regular r:id="rId37"/>
    </p:embeddedFont>
    <p:embeddedFont>
      <p:font typeface="Canva Sans Italics" panose="020B0604020202020204" charset="0"/>
      <p:regular r:id="rId38"/>
    </p:embeddedFont>
    <p:embeddedFont>
      <p:font typeface="Itim" panose="00000500000000000000" pitchFamily="2" charset="-3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46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sv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37.png"/><Relationship Id="rId17" Type="http://schemas.openxmlformats.org/officeDocument/2006/relationships/image" Target="../media/image33.svg"/><Relationship Id="rId2" Type="http://schemas.openxmlformats.org/officeDocument/2006/relationships/image" Target="../media/image27.jpe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5" Type="http://schemas.openxmlformats.org/officeDocument/2006/relationships/image" Target="../media/image40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4.sv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17" Type="http://schemas.openxmlformats.org/officeDocument/2006/relationships/image" Target="../media/image5.svg"/><Relationship Id="rId2" Type="http://schemas.openxmlformats.org/officeDocument/2006/relationships/image" Target="../media/image1.jpe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5" Type="http://schemas.openxmlformats.org/officeDocument/2006/relationships/image" Target="../media/image18.png"/><Relationship Id="rId10" Type="http://schemas.openxmlformats.org/officeDocument/2006/relationships/image" Target="../media/image3.png"/><Relationship Id="rId19" Type="http://schemas.openxmlformats.org/officeDocument/2006/relationships/image" Target="../media/image7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4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5.gif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5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5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5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5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6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19.png"/><Relationship Id="rId7" Type="http://schemas.openxmlformats.org/officeDocument/2006/relationships/image" Target="../media/image29.sv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27.jpe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63.png"/><Relationship Id="rId5" Type="http://schemas.openxmlformats.org/officeDocument/2006/relationships/image" Target="../media/image3.png"/><Relationship Id="rId15" Type="http://schemas.openxmlformats.org/officeDocument/2006/relationships/image" Target="../media/image67.png"/><Relationship Id="rId10" Type="http://schemas.openxmlformats.org/officeDocument/2006/relationships/image" Target="../media/image18.png"/><Relationship Id="rId19" Type="http://schemas.openxmlformats.org/officeDocument/2006/relationships/image" Target="../media/image71.png"/><Relationship Id="rId4" Type="http://schemas.openxmlformats.org/officeDocument/2006/relationships/image" Target="../media/image2.png"/><Relationship Id="rId9" Type="http://schemas.openxmlformats.org/officeDocument/2006/relationships/image" Target="../media/image31.svg"/><Relationship Id="rId1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3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17" Type="http://schemas.openxmlformats.org/officeDocument/2006/relationships/image" Target="../media/image5.svg"/><Relationship Id="rId2" Type="http://schemas.openxmlformats.org/officeDocument/2006/relationships/image" Target="../media/image1.jpeg"/><Relationship Id="rId16" Type="http://schemas.openxmlformats.org/officeDocument/2006/relationships/image" Target="../media/image4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5" Type="http://schemas.openxmlformats.org/officeDocument/2006/relationships/image" Target="../media/image18.png"/><Relationship Id="rId10" Type="http://schemas.openxmlformats.org/officeDocument/2006/relationships/image" Target="../media/image3.png"/><Relationship Id="rId19" Type="http://schemas.openxmlformats.org/officeDocument/2006/relationships/image" Target="../media/image7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76.jpeg"/><Relationship Id="rId18" Type="http://schemas.openxmlformats.org/officeDocument/2006/relationships/image" Target="../media/image81.jpeg"/><Relationship Id="rId3" Type="http://schemas.openxmlformats.org/officeDocument/2006/relationships/image" Target="../media/image2.png"/><Relationship Id="rId21" Type="http://schemas.openxmlformats.org/officeDocument/2006/relationships/image" Target="../media/image84.jpeg"/><Relationship Id="rId7" Type="http://schemas.openxmlformats.org/officeDocument/2006/relationships/image" Target="../media/image29.svg"/><Relationship Id="rId12" Type="http://schemas.openxmlformats.org/officeDocument/2006/relationships/image" Target="../media/image75.jpeg"/><Relationship Id="rId17" Type="http://schemas.openxmlformats.org/officeDocument/2006/relationships/image" Target="../media/image80.jpeg"/><Relationship Id="rId2" Type="http://schemas.openxmlformats.org/officeDocument/2006/relationships/image" Target="../media/image27.jpeg"/><Relationship Id="rId16" Type="http://schemas.openxmlformats.org/officeDocument/2006/relationships/image" Target="../media/image79.jpeg"/><Relationship Id="rId20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4.png"/><Relationship Id="rId5" Type="http://schemas.openxmlformats.org/officeDocument/2006/relationships/image" Target="../media/image3.png"/><Relationship Id="rId15" Type="http://schemas.openxmlformats.org/officeDocument/2006/relationships/image" Target="../media/image78.jpeg"/><Relationship Id="rId10" Type="http://schemas.openxmlformats.org/officeDocument/2006/relationships/image" Target="../media/image18.png"/><Relationship Id="rId19" Type="http://schemas.openxmlformats.org/officeDocument/2006/relationships/image" Target="../media/image82.jpe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7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8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85.png"/><Relationship Id="rId5" Type="http://schemas.openxmlformats.org/officeDocument/2006/relationships/image" Target="../media/image3.png"/><Relationship Id="rId15" Type="http://schemas.openxmlformats.org/officeDocument/2006/relationships/image" Target="../media/image89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9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90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.svg"/><Relationship Id="rId1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5.sv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openxmlformats.org/officeDocument/2006/relationships/image" Target="../media/image4.png"/><Relationship Id="rId19" Type="http://schemas.openxmlformats.org/officeDocument/2006/relationships/image" Target="../media/image18.png"/><Relationship Id="rId4" Type="http://schemas.openxmlformats.org/officeDocument/2006/relationships/image" Target="../media/image9.svg"/><Relationship Id="rId9" Type="http://schemas.openxmlformats.org/officeDocument/2006/relationships/image" Target="../media/image3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5.sv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sv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1.svg"/><Relationship Id="rId1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20.png"/><Relationship Id="rId17" Type="http://schemas.openxmlformats.org/officeDocument/2006/relationships/image" Target="../media/image26.svg"/><Relationship Id="rId2" Type="http://schemas.openxmlformats.org/officeDocument/2006/relationships/image" Target="../media/image27.jpe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33.sv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1.svg"/><Relationship Id="rId1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20.png"/><Relationship Id="rId17" Type="http://schemas.openxmlformats.org/officeDocument/2006/relationships/image" Target="../media/image26.svg"/><Relationship Id="rId2" Type="http://schemas.openxmlformats.org/officeDocument/2006/relationships/image" Target="../media/image27.jpe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33.sv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1.sv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openxmlformats.org/officeDocument/2006/relationships/image" Target="../media/image27.jpeg"/><Relationship Id="rId16" Type="http://schemas.openxmlformats.org/officeDocument/2006/relationships/image" Target="../media/image26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image" Target="../media/image35.sv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sv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3179887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7"/>
                </a:lnTo>
                <a:lnTo>
                  <a:pt x="0" y="14461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50591" y="4109656"/>
            <a:ext cx="12786818" cy="355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4"/>
              </a:lnSpc>
            </a:pPr>
            <a:r>
              <a:rPr lang="en-US" sz="20600" b="1" spc="-267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35662" y="1097223"/>
            <a:ext cx="8216677" cy="3684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Shopee Surplus </a:t>
            </a:r>
          </a:p>
          <a:p>
            <a:pPr algn="ctr">
              <a:lnSpc>
                <a:spcPts val="11494"/>
              </a:lnSpc>
            </a:pPr>
            <a:r>
              <a:rPr lang="en-US" sz="12099" spc="13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DATA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84479" y="778236"/>
            <a:ext cx="5740250" cy="5757669"/>
            <a:chOff x="0" y="0"/>
            <a:chExt cx="7653666" cy="7676892"/>
          </a:xfrm>
        </p:grpSpPr>
        <p:sp>
          <p:nvSpPr>
            <p:cNvPr id="7" name="Freeform 7"/>
            <p:cNvSpPr/>
            <p:nvPr/>
          </p:nvSpPr>
          <p:spPr>
            <a:xfrm rot="1060722" flipH="1">
              <a:off x="785415" y="779137"/>
              <a:ext cx="6082836" cy="6118617"/>
            </a:xfrm>
            <a:custGeom>
              <a:avLst/>
              <a:gdLst/>
              <a:ahLst/>
              <a:cxnLst/>
              <a:rect l="l" t="t" r="r" b="b"/>
              <a:pathLst>
                <a:path w="6082836" h="6118617">
                  <a:moveTo>
                    <a:pt x="6082836" y="0"/>
                  </a:moveTo>
                  <a:lnTo>
                    <a:pt x="0" y="0"/>
                  </a:lnTo>
                  <a:lnTo>
                    <a:pt x="0" y="6118617"/>
                  </a:lnTo>
                  <a:lnTo>
                    <a:pt x="6082836" y="6118617"/>
                  </a:lnTo>
                  <a:lnTo>
                    <a:pt x="6082836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671662">
              <a:off x="2454617" y="2673816"/>
              <a:ext cx="2744432" cy="2624675"/>
            </a:xfrm>
            <a:custGeom>
              <a:avLst/>
              <a:gdLst/>
              <a:ahLst/>
              <a:cxnLst/>
              <a:rect l="l" t="t" r="r" b="b"/>
              <a:pathLst>
                <a:path w="2744432" h="2624675">
                  <a:moveTo>
                    <a:pt x="0" y="0"/>
                  </a:moveTo>
                  <a:lnTo>
                    <a:pt x="2744432" y="0"/>
                  </a:lnTo>
                  <a:lnTo>
                    <a:pt x="2744432" y="2624675"/>
                  </a:lnTo>
                  <a:lnTo>
                    <a:pt x="0" y="262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001545" y="4933178"/>
            <a:ext cx="4712277" cy="4738440"/>
            <a:chOff x="0" y="0"/>
            <a:chExt cx="6283036" cy="6317920"/>
          </a:xfrm>
        </p:grpSpPr>
        <p:sp>
          <p:nvSpPr>
            <p:cNvPr id="10" name="Freeform 10"/>
            <p:cNvSpPr/>
            <p:nvPr/>
          </p:nvSpPr>
          <p:spPr>
            <a:xfrm rot="98986" flipH="1">
              <a:off x="87186" y="86661"/>
              <a:ext cx="6108665" cy="6144598"/>
            </a:xfrm>
            <a:custGeom>
              <a:avLst/>
              <a:gdLst/>
              <a:ahLst/>
              <a:cxnLst/>
              <a:rect l="l" t="t" r="r" b="b"/>
              <a:pathLst>
                <a:path w="6108665" h="6144598">
                  <a:moveTo>
                    <a:pt x="6108665" y="0"/>
                  </a:moveTo>
                  <a:lnTo>
                    <a:pt x="0" y="0"/>
                  </a:lnTo>
                  <a:lnTo>
                    <a:pt x="0" y="6144598"/>
                  </a:lnTo>
                  <a:lnTo>
                    <a:pt x="6108665" y="6144598"/>
                  </a:lnTo>
                  <a:lnTo>
                    <a:pt x="6108665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790998" y="2021281"/>
              <a:ext cx="2701039" cy="2622464"/>
            </a:xfrm>
            <a:custGeom>
              <a:avLst/>
              <a:gdLst/>
              <a:ahLst/>
              <a:cxnLst/>
              <a:rect l="l" t="t" r="r" b="b"/>
              <a:pathLst>
                <a:path w="2701039" h="2622464">
                  <a:moveTo>
                    <a:pt x="0" y="0"/>
                  </a:moveTo>
                  <a:lnTo>
                    <a:pt x="2701040" y="0"/>
                  </a:lnTo>
                  <a:lnTo>
                    <a:pt x="2701040" y="2622463"/>
                  </a:lnTo>
                  <a:lnTo>
                    <a:pt x="0" y="2622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488334">
            <a:off x="7141349" y="7292189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9"/>
                </a:lnTo>
                <a:lnTo>
                  <a:pt x="0" y="7370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65853" y="703035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Data Overview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86090" y="10237271"/>
            <a:ext cx="2401910" cy="4114800"/>
          </a:xfrm>
          <a:custGeom>
            <a:avLst/>
            <a:gdLst/>
            <a:ahLst/>
            <a:cxnLst/>
            <a:rect l="l" t="t" r="r" b="b"/>
            <a:pathLst>
              <a:path w="2401910" h="4114800">
                <a:moveTo>
                  <a:pt x="0" y="0"/>
                </a:moveTo>
                <a:lnTo>
                  <a:pt x="2401910" y="0"/>
                </a:lnTo>
                <a:lnTo>
                  <a:pt x="2401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69715" y="2054799"/>
            <a:ext cx="13032122" cy="7494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7"/>
              </a:lnSpc>
            </a:pPr>
            <a:r>
              <a:rPr lang="en-US" sz="230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Scope</a:t>
            </a:r>
          </a:p>
          <a:p>
            <a:pPr marL="496575" lvl="1" indent="-248288" algn="l">
              <a:lnSpc>
                <a:spcPts val="4577"/>
              </a:lnSpc>
              <a:buFont typeface="Arial"/>
              <a:buChar char="•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The data’s only coverage is one (1) surplus store.</a:t>
            </a:r>
          </a:p>
          <a:p>
            <a:pPr marL="496575" lvl="1" indent="-248288" algn="l">
              <a:lnSpc>
                <a:spcPts val="4577"/>
              </a:lnSpc>
              <a:buFont typeface="Arial"/>
              <a:buChar char="•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As previously discussed, there are various items from different industries (we are calling them “</a:t>
            </a:r>
            <a:r>
              <a:rPr lang="en-US" sz="23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item categories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” for this presentation) from the shop but these shall only be perceived as a surplus item.</a:t>
            </a:r>
          </a:p>
          <a:p>
            <a:pPr marL="496575" lvl="1" indent="-248288" algn="l">
              <a:lnSpc>
                <a:spcPts val="4577"/>
              </a:lnSpc>
              <a:buFont typeface="Arial"/>
              <a:buChar char="•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The shop’s only location is at Marilao, Bulacan, Philippines but orders are shipped nationwide or </a:t>
            </a:r>
            <a:r>
              <a:rPr lang="en-US" sz="23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as far as Shopee’s delivery reach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  <a:p>
            <a:pPr algn="l">
              <a:lnSpc>
                <a:spcPts val="4577"/>
              </a:lnSpc>
            </a:pPr>
            <a:r>
              <a:rPr lang="en-US" sz="230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</a:t>
            </a:r>
          </a:p>
          <a:p>
            <a:pPr marL="496575" lvl="1" indent="-248288" algn="l">
              <a:lnSpc>
                <a:spcPts val="4577"/>
              </a:lnSpc>
              <a:buFont typeface="Arial"/>
              <a:buChar char="•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Shopee does not allow the sharing of customer’s demographics. Otherwise, it would have been crucial for discovering customer patterns.</a:t>
            </a:r>
          </a:p>
          <a:p>
            <a:pPr marL="496575" lvl="1" indent="-248288" algn="l">
              <a:lnSpc>
                <a:spcPts val="4577"/>
              </a:lnSpc>
              <a:buFont typeface="Arial"/>
              <a:buChar char="•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Since there are several distinct items and only a handful of employees running the business, it is difficult to keep track which </a:t>
            </a:r>
            <a:r>
              <a:rPr lang="en-US" sz="2300">
                <a:solidFill>
                  <a:srgbClr val="22D61E"/>
                </a:solidFill>
                <a:latin typeface="Canva Sans"/>
                <a:ea typeface="Canva Sans"/>
                <a:cs typeface="Canva Sans"/>
                <a:sym typeface="Canva Sans"/>
              </a:rPr>
              <a:t>item category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(frames, ceramics, toys, etc.,) is being sold.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581609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65853" y="703035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Trends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25893" y="8812925"/>
            <a:ext cx="1106230" cy="44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25893" y="3670834"/>
            <a:ext cx="1106230" cy="44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25893" y="6241879"/>
            <a:ext cx="1106230" cy="44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9927" y="1607038"/>
            <a:ext cx="1898163" cy="197394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8141" y="4177427"/>
            <a:ext cx="1881734" cy="197466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52366" y="6741920"/>
            <a:ext cx="2053284" cy="198776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400623" y="9085064"/>
            <a:ext cx="3486755" cy="99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4200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3444"/>
              </a:lnSpc>
            </a:pPr>
            <a:r>
              <a:rPr lang="en-US" sz="4200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(2022-June2024)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4412" y="742122"/>
            <a:ext cx="12715758" cy="9259346"/>
          </a:xfrm>
          <a:prstGeom prst="rect">
            <a:avLst/>
          </a:prstGeom>
        </p:spPr>
      </p:pic>
      <p:sp>
        <p:nvSpPr>
          <p:cNvPr id="22" name="Freeform 22"/>
          <p:cNvSpPr/>
          <p:nvPr/>
        </p:nvSpPr>
        <p:spPr>
          <a:xfrm>
            <a:off x="15886090" y="10237271"/>
            <a:ext cx="2401910" cy="4114800"/>
          </a:xfrm>
          <a:custGeom>
            <a:avLst/>
            <a:gdLst/>
            <a:ahLst/>
            <a:cxnLst/>
            <a:rect l="l" t="t" r="r" b="b"/>
            <a:pathLst>
              <a:path w="2401910" h="4114800">
                <a:moveTo>
                  <a:pt x="0" y="0"/>
                </a:moveTo>
                <a:lnTo>
                  <a:pt x="2401910" y="0"/>
                </a:lnTo>
                <a:lnTo>
                  <a:pt x="2401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52226" y="583662"/>
            <a:ext cx="7458446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Trends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51989" y="8880435"/>
            <a:ext cx="3486755" cy="99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4200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3444"/>
              </a:lnSpc>
            </a:pPr>
            <a:r>
              <a:rPr lang="en-US" sz="4200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(2022-June 2024)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5429" y="554447"/>
            <a:ext cx="14399874" cy="9178107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15886090" y="10237271"/>
            <a:ext cx="2401910" cy="4114800"/>
          </a:xfrm>
          <a:custGeom>
            <a:avLst/>
            <a:gdLst/>
            <a:ahLst/>
            <a:cxnLst/>
            <a:rect l="l" t="t" r="r" b="b"/>
            <a:pathLst>
              <a:path w="2401910" h="4114800">
                <a:moveTo>
                  <a:pt x="0" y="0"/>
                </a:moveTo>
                <a:lnTo>
                  <a:pt x="2401910" y="0"/>
                </a:lnTo>
                <a:lnTo>
                  <a:pt x="2401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581609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65853" y="703035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Trends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5329" y="1438797"/>
            <a:ext cx="2129284" cy="68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7"/>
              </a:lnSpc>
            </a:pPr>
            <a:r>
              <a:rPr lang="en-US" sz="3399" b="1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</a:t>
            </a:r>
            <a:r>
              <a:rPr lang="en-US" sz="3399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79011" y="2421873"/>
            <a:ext cx="11849064" cy="175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4"/>
              </a:lnSpc>
            </a:pPr>
            <a:r>
              <a:rPr lang="en-US" sz="32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2022 - Upward Trend|</a:t>
            </a:r>
            <a:r>
              <a:rPr lang="en-US" sz="3200" u="sng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 +6107.63%</a:t>
            </a:r>
            <a:r>
              <a:rPr lang="en-US" sz="32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in Raw Sales per month</a:t>
            </a:r>
          </a:p>
          <a:p>
            <a:pPr marL="539754" lvl="1" indent="-269877" algn="l">
              <a:lnSpc>
                <a:spcPts val="4300"/>
              </a:lnSpc>
              <a:buFont typeface="Arial"/>
              <a:buChar char="•"/>
            </a:pPr>
            <a:r>
              <a:rPr lang="en-US" sz="25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Start of consistent live selling</a:t>
            </a:r>
          </a:p>
          <a:p>
            <a:pPr marL="539754" lvl="1" indent="-269877" algn="l">
              <a:lnSpc>
                <a:spcPts val="4300"/>
              </a:lnSpc>
              <a:buFont typeface="Arial"/>
              <a:buChar char="•"/>
            </a:pPr>
            <a:r>
              <a:rPr lang="en-US" sz="25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Peak season</a:t>
            </a:r>
            <a:r>
              <a:rPr lang="en-US" sz="25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(Holidays/Christmas in The Philippines)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9011" y="4397260"/>
            <a:ext cx="11849064" cy="229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4"/>
              </a:lnSpc>
            </a:pPr>
            <a:r>
              <a:rPr lang="en-US" sz="32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2023 - Upward Trend</a:t>
            </a:r>
            <a:r>
              <a:rPr lang="en-US" sz="3200" u="sng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|</a:t>
            </a:r>
            <a:r>
              <a:rPr lang="en-US" sz="3200" u="sng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 +89.14%</a:t>
            </a:r>
            <a:r>
              <a:rPr lang="en-US" sz="3200" u="sng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 in Raw Sales per month</a:t>
            </a:r>
          </a:p>
          <a:p>
            <a:pPr marL="539754" lvl="1" indent="-269877" algn="l">
              <a:lnSpc>
                <a:spcPts val="4300"/>
              </a:lnSpc>
              <a:buFont typeface="Arial"/>
              <a:buChar char="•"/>
            </a:pPr>
            <a:r>
              <a:rPr lang="en-US" sz="2500">
                <a:solidFill>
                  <a:srgbClr val="C1001C"/>
                </a:solidFill>
                <a:latin typeface="Canva Sans"/>
                <a:ea typeface="Canva Sans"/>
                <a:cs typeface="Canva Sans"/>
                <a:sym typeface="Canva Sans"/>
              </a:rPr>
              <a:t>Decline</a:t>
            </a:r>
            <a:r>
              <a:rPr lang="en-US" sz="25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in the first half  of the year </a:t>
            </a:r>
            <a:r>
              <a:rPr lang="en-US" sz="25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due to</a:t>
            </a:r>
            <a:r>
              <a:rPr lang="en-US" sz="2500">
                <a:solidFill>
                  <a:srgbClr val="22D6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preparation for physical store</a:t>
            </a:r>
          </a:p>
          <a:p>
            <a:pPr marL="539754" lvl="1" indent="-269877" algn="l">
              <a:lnSpc>
                <a:spcPts val="4300"/>
              </a:lnSpc>
              <a:buFont typeface="Arial"/>
              <a:buChar char="•"/>
            </a:pPr>
            <a:r>
              <a:rPr lang="en-US" sz="25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Major upward trend</a:t>
            </a:r>
            <a:r>
              <a:rPr lang="en-US" sz="2500">
                <a:solidFill>
                  <a:srgbClr val="22D6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in the second half, focusing on live selling once again and preparation for peak season.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84416" y="6915573"/>
            <a:ext cx="11849064" cy="284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4"/>
              </a:lnSpc>
            </a:pPr>
            <a:r>
              <a:rPr lang="en-US" sz="32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2024 - Downward Trend|</a:t>
            </a:r>
            <a:r>
              <a:rPr lang="en-US" sz="3200" u="sng">
                <a:solidFill>
                  <a:srgbClr val="C1001C"/>
                </a:solidFill>
                <a:latin typeface="Canva Sans"/>
                <a:ea typeface="Canva Sans"/>
                <a:cs typeface="Canva Sans"/>
                <a:sym typeface="Canva Sans"/>
              </a:rPr>
              <a:t> -19.47%</a:t>
            </a:r>
            <a:r>
              <a:rPr lang="en-US" sz="3200" u="sng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 in Raw Sales per month</a:t>
            </a:r>
          </a:p>
          <a:p>
            <a:pPr marL="539754" lvl="1" indent="-269877" algn="l">
              <a:lnSpc>
                <a:spcPts val="4300"/>
              </a:lnSpc>
              <a:buFont typeface="Arial"/>
              <a:buChar char="•"/>
            </a:pPr>
            <a:r>
              <a:rPr lang="en-US" sz="25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Suspected reason: our shop’s vacation in March and </a:t>
            </a:r>
            <a:r>
              <a:rPr lang="en-US" sz="2500">
                <a:solidFill>
                  <a:srgbClr val="C1001C"/>
                </a:solidFill>
                <a:latin typeface="Canva Sans"/>
                <a:ea typeface="Canva Sans"/>
                <a:cs typeface="Canva Sans"/>
                <a:sym typeface="Canva Sans"/>
              </a:rPr>
              <a:t>nothing new</a:t>
            </a:r>
            <a:r>
              <a:rPr lang="en-US" sz="25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to offer for customers.</a:t>
            </a:r>
          </a:p>
          <a:p>
            <a:pPr marL="539754" lvl="1" indent="-269877" algn="l">
              <a:lnSpc>
                <a:spcPts val="4300"/>
              </a:lnSpc>
              <a:buFont typeface="Arial"/>
              <a:buChar char="•"/>
            </a:pPr>
            <a:r>
              <a:rPr lang="en-US" sz="25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Solution: Introduce a service-based product. Start small with either crafts or fixing things.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257309" y="703035"/>
            <a:ext cx="9773383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Top Sales by Customer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2936" y="662012"/>
            <a:ext cx="15677105" cy="1006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06110" y="3173769"/>
            <a:ext cx="14473175" cy="2540909"/>
            <a:chOff x="0" y="0"/>
            <a:chExt cx="19297567" cy="338787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9297567" cy="3387878"/>
              <a:chOff x="0" y="0"/>
              <a:chExt cx="3544490" cy="622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44490" cy="622270"/>
              </a:xfrm>
              <a:custGeom>
                <a:avLst/>
                <a:gdLst/>
                <a:ahLst/>
                <a:cxnLst/>
                <a:rect l="l" t="t" r="r" b="b"/>
                <a:pathLst>
                  <a:path w="3544490" h="622270">
                    <a:moveTo>
                      <a:pt x="12838" y="0"/>
                    </a:moveTo>
                    <a:lnTo>
                      <a:pt x="3531652" y="0"/>
                    </a:lnTo>
                    <a:cubicBezTo>
                      <a:pt x="3538743" y="0"/>
                      <a:pt x="3544490" y="5748"/>
                      <a:pt x="3544490" y="12838"/>
                    </a:cubicBezTo>
                    <a:lnTo>
                      <a:pt x="3544490" y="609432"/>
                    </a:lnTo>
                    <a:cubicBezTo>
                      <a:pt x="3544490" y="616522"/>
                      <a:pt x="3538743" y="622270"/>
                      <a:pt x="3531652" y="622270"/>
                    </a:cubicBezTo>
                    <a:lnTo>
                      <a:pt x="12838" y="622270"/>
                    </a:lnTo>
                    <a:cubicBezTo>
                      <a:pt x="5748" y="622270"/>
                      <a:pt x="0" y="616522"/>
                      <a:pt x="0" y="609432"/>
                    </a:cubicBezTo>
                    <a:lnTo>
                      <a:pt x="0" y="12838"/>
                    </a:lnTo>
                    <a:cubicBezTo>
                      <a:pt x="0" y="5748"/>
                      <a:pt x="5748" y="0"/>
                      <a:pt x="12838" y="0"/>
                    </a:cubicBezTo>
                    <a:close/>
                  </a:path>
                </a:pathLst>
              </a:custGeom>
              <a:solidFill>
                <a:srgbClr val="D99E7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28575"/>
                <a:ext cx="3544490" cy="593695"/>
              </a:xfrm>
              <a:prstGeom prst="rect">
                <a:avLst/>
              </a:prstGeom>
            </p:spPr>
            <p:txBody>
              <a:bodyPr lIns="54632" tIns="54632" rIns="54632" bIns="54632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911596" y="1516535"/>
              <a:ext cx="480069" cy="364852"/>
            </a:xfrm>
            <a:custGeom>
              <a:avLst/>
              <a:gdLst/>
              <a:ahLst/>
              <a:cxnLst/>
              <a:rect l="l" t="t" r="r" b="b"/>
              <a:pathLst>
                <a:path w="480069" h="364852">
                  <a:moveTo>
                    <a:pt x="0" y="0"/>
                  </a:moveTo>
                  <a:lnTo>
                    <a:pt x="480068" y="0"/>
                  </a:lnTo>
                  <a:lnTo>
                    <a:pt x="480068" y="364852"/>
                  </a:lnTo>
                  <a:lnTo>
                    <a:pt x="0" y="364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516142" y="1459385"/>
              <a:ext cx="16869829" cy="1375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5"/>
                </a:lnSpc>
              </a:pPr>
              <a:r>
                <a:rPr lang="en-US" sz="3011" dirty="0">
                  <a:solidFill>
                    <a:srgbClr val="2F345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These are my clients who are actually my target who can make my company filthy rich      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347793" y="2216950"/>
              <a:ext cx="7386423" cy="61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4"/>
                </a:lnSpc>
              </a:pPr>
              <a:r>
                <a:rPr lang="en-US" sz="2796">
                  <a:solidFill>
                    <a:srgbClr val="2F345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- Sabri Suby, </a:t>
              </a:r>
              <a:r>
                <a:rPr lang="en-US" sz="2796" i="1">
                  <a:solidFill>
                    <a:srgbClr val="2F345C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Sell Like Crazy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-10800000">
              <a:off x="6347793" y="2175762"/>
              <a:ext cx="421834" cy="320594"/>
            </a:xfrm>
            <a:custGeom>
              <a:avLst/>
              <a:gdLst/>
              <a:ahLst/>
              <a:cxnLst/>
              <a:rect l="l" t="t" r="r" b="b"/>
              <a:pathLst>
                <a:path w="421834" h="320594">
                  <a:moveTo>
                    <a:pt x="0" y="0"/>
                  </a:moveTo>
                  <a:lnTo>
                    <a:pt x="421835" y="0"/>
                  </a:lnTo>
                  <a:lnTo>
                    <a:pt x="421835" y="320594"/>
                  </a:lnTo>
                  <a:lnTo>
                    <a:pt x="0" y="320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788360" y="389231"/>
              <a:ext cx="4125092" cy="815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19"/>
                </a:lnSpc>
              </a:pPr>
              <a:r>
                <a:rPr lang="en-US" sz="3656" b="1" u="sng">
                  <a:solidFill>
                    <a:srgbClr val="2F345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POWER 4%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851467" y="7004631"/>
            <a:ext cx="12982463" cy="99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859" dirty="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These </a:t>
            </a:r>
            <a:r>
              <a:rPr lang="en-US" sz="2859" u="sng" dirty="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top 40</a:t>
            </a:r>
            <a:r>
              <a:rPr lang="en-US" sz="2859" dirty="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shown in the chart is not just a random number, these are people we have to take </a:t>
            </a:r>
            <a:r>
              <a:rPr lang="en-US" sz="2859" dirty="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extra care</a:t>
            </a:r>
            <a:r>
              <a:rPr lang="en-US" sz="2859" dirty="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of. Make them feel </a:t>
            </a:r>
            <a:r>
              <a:rPr lang="en-US" sz="2859" dirty="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extra special</a:t>
            </a:r>
            <a:r>
              <a:rPr lang="en-US" sz="2859" dirty="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56008" y="698393"/>
            <a:ext cx="9773383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Top Sales by Customer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9128071" y="3424540"/>
            <a:ext cx="103615" cy="4019310"/>
            <a:chOff x="0" y="0"/>
            <a:chExt cx="27289" cy="10585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289" cy="1058584"/>
            </a:xfrm>
            <a:custGeom>
              <a:avLst/>
              <a:gdLst/>
              <a:ahLst/>
              <a:cxnLst/>
              <a:rect l="l" t="t" r="r" b="b"/>
              <a:pathLst>
                <a:path w="27289" h="1058584">
                  <a:moveTo>
                    <a:pt x="0" y="0"/>
                  </a:moveTo>
                  <a:lnTo>
                    <a:pt x="27289" y="0"/>
                  </a:lnTo>
                  <a:lnTo>
                    <a:pt x="27289" y="1058584"/>
                  </a:lnTo>
                  <a:lnTo>
                    <a:pt x="0" y="10585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27289" cy="1030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3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16783" y="2990352"/>
            <a:ext cx="6539410" cy="5394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6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 action plan</a:t>
            </a: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Treats when it’s Christmas or Holidays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Freebies when they cross a certain threshold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2F345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84"/>
              </a:lnSpc>
            </a:pPr>
            <a:r>
              <a:rPr lang="en-US" sz="306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Suggested next steps: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Acquire their date of births</a:t>
            </a:r>
          </a:p>
          <a:p>
            <a:pPr marL="660722" lvl="1" indent="-330361" algn="l">
              <a:lnSpc>
                <a:spcPts val="4621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Ask about their hobby/interest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2F345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48247" y="2711957"/>
            <a:ext cx="6539410" cy="595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6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Goal: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Discover their </a:t>
            </a:r>
            <a:r>
              <a:rPr lang="en-US" sz="306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pattern similarities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Discover how we can reach the same type of people.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2F345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84"/>
              </a:lnSpc>
            </a:pPr>
            <a:r>
              <a:rPr lang="en-US" sz="3060" b="1" u="sng">
                <a:solidFill>
                  <a:srgbClr val="2F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Pattern similarities: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What do they usually order?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What do they search?</a:t>
            </a:r>
          </a:p>
          <a:p>
            <a:pPr marL="660722" lvl="1" indent="-330361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What age are they?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2F345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56008" y="698393"/>
            <a:ext cx="9773383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Top Sales by Customer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Top Sales by City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8041" y="683647"/>
            <a:ext cx="15417475" cy="10026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4608817" y="1896132"/>
            <a:ext cx="9504416" cy="7900546"/>
          </a:xfrm>
          <a:custGeom>
            <a:avLst/>
            <a:gdLst/>
            <a:ahLst/>
            <a:cxnLst/>
            <a:rect l="l" t="t" r="r" b="b"/>
            <a:pathLst>
              <a:path w="9504416" h="7900546">
                <a:moveTo>
                  <a:pt x="0" y="0"/>
                </a:moveTo>
                <a:lnTo>
                  <a:pt x="9504416" y="0"/>
                </a:lnTo>
                <a:lnTo>
                  <a:pt x="9504416" y="7900546"/>
                </a:lnTo>
                <a:lnTo>
                  <a:pt x="0" y="7900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59144" y="4981364"/>
            <a:ext cx="2449674" cy="1730082"/>
          </a:xfrm>
          <a:custGeom>
            <a:avLst/>
            <a:gdLst/>
            <a:ahLst/>
            <a:cxnLst/>
            <a:rect l="l" t="t" r="r" b="b"/>
            <a:pathLst>
              <a:path w="2449674" h="1730082">
                <a:moveTo>
                  <a:pt x="0" y="0"/>
                </a:moveTo>
                <a:lnTo>
                  <a:pt x="2449673" y="0"/>
                </a:lnTo>
                <a:lnTo>
                  <a:pt x="2449673" y="1730082"/>
                </a:lnTo>
                <a:lnTo>
                  <a:pt x="0" y="17300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Top Sales by City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 by Product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729" y="481533"/>
            <a:ext cx="17842844" cy="10430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3179887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7"/>
                </a:lnTo>
                <a:lnTo>
                  <a:pt x="0" y="14461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6" name="Freeform 6"/>
          <p:cNvSpPr/>
          <p:nvPr/>
        </p:nvSpPr>
        <p:spPr>
          <a:xfrm rot="3459258" flipH="1">
            <a:off x="19021170" y="-2379645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6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6" y="3905662"/>
                </a:lnTo>
                <a:lnTo>
                  <a:pt x="25067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245636" flipH="1">
            <a:off x="-2064610" y="9007191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6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6" y="3374560"/>
                </a:lnTo>
                <a:lnTo>
                  <a:pt x="17056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88334">
            <a:off x="6978835" y="10078947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2" y="0"/>
                </a:lnTo>
                <a:lnTo>
                  <a:pt x="3788362" y="737009"/>
                </a:lnTo>
                <a:lnTo>
                  <a:pt x="0" y="737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0865" y="9395393"/>
            <a:ext cx="12786818" cy="355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4"/>
              </a:lnSpc>
            </a:pPr>
            <a:r>
              <a:rPr lang="en-US" sz="20600" b="1" spc="-267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ANALYSIS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725360" y="2910290"/>
            <a:ext cx="2324941" cy="2332685"/>
            <a:chOff x="0" y="0"/>
            <a:chExt cx="3099922" cy="3110247"/>
          </a:xfrm>
        </p:grpSpPr>
        <p:sp>
          <p:nvSpPr>
            <p:cNvPr id="11" name="Freeform 11"/>
            <p:cNvSpPr/>
            <p:nvPr/>
          </p:nvSpPr>
          <p:spPr>
            <a:xfrm rot="926923" flipH="1">
              <a:off x="291684" y="289445"/>
              <a:ext cx="2516554" cy="2531358"/>
            </a:xfrm>
            <a:custGeom>
              <a:avLst/>
              <a:gdLst/>
              <a:ahLst/>
              <a:cxnLst/>
              <a:rect l="l" t="t" r="r" b="b"/>
              <a:pathLst>
                <a:path w="2516554" h="2531358">
                  <a:moveTo>
                    <a:pt x="2516554" y="0"/>
                  </a:moveTo>
                  <a:lnTo>
                    <a:pt x="0" y="0"/>
                  </a:lnTo>
                  <a:lnTo>
                    <a:pt x="0" y="2531357"/>
                  </a:lnTo>
                  <a:lnTo>
                    <a:pt x="2516554" y="2531357"/>
                  </a:lnTo>
                  <a:lnTo>
                    <a:pt x="2516554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51822" y="1179273"/>
              <a:ext cx="1596277" cy="751702"/>
            </a:xfrm>
            <a:custGeom>
              <a:avLst/>
              <a:gdLst/>
              <a:ahLst/>
              <a:cxnLst/>
              <a:rect l="l" t="t" r="r" b="b"/>
              <a:pathLst>
                <a:path w="1596277" h="751702">
                  <a:moveTo>
                    <a:pt x="0" y="0"/>
                  </a:moveTo>
                  <a:lnTo>
                    <a:pt x="1596278" y="0"/>
                  </a:lnTo>
                  <a:lnTo>
                    <a:pt x="1596278" y="751701"/>
                  </a:lnTo>
                  <a:lnTo>
                    <a:pt x="0" y="75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212033" y="3153570"/>
            <a:ext cx="1835932" cy="1846125"/>
            <a:chOff x="0" y="0"/>
            <a:chExt cx="2447910" cy="2461501"/>
          </a:xfrm>
        </p:grpSpPr>
        <p:sp>
          <p:nvSpPr>
            <p:cNvPr id="14" name="Freeform 14"/>
            <p:cNvSpPr/>
            <p:nvPr/>
          </p:nvSpPr>
          <p:spPr>
            <a:xfrm rot="98986" flipH="1">
              <a:off x="33968" y="33764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3"/>
                  </a:lnTo>
                  <a:lnTo>
                    <a:pt x="2379973" y="2393973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410202">
              <a:off x="703255" y="837767"/>
              <a:ext cx="1041400" cy="751702"/>
            </a:xfrm>
            <a:custGeom>
              <a:avLst/>
              <a:gdLst/>
              <a:ahLst/>
              <a:cxnLst/>
              <a:rect l="l" t="t" r="r" b="b"/>
              <a:pathLst>
                <a:path w="1041400" h="751702">
                  <a:moveTo>
                    <a:pt x="0" y="0"/>
                  </a:moveTo>
                  <a:lnTo>
                    <a:pt x="1041400" y="0"/>
                  </a:lnTo>
                  <a:lnTo>
                    <a:pt x="1041400" y="751702"/>
                  </a:lnTo>
                  <a:lnTo>
                    <a:pt x="0" y="751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0209697" y="2884592"/>
            <a:ext cx="2352943" cy="2358384"/>
            <a:chOff x="0" y="0"/>
            <a:chExt cx="3137257" cy="3144512"/>
          </a:xfrm>
        </p:grpSpPr>
        <p:sp>
          <p:nvSpPr>
            <p:cNvPr id="17" name="Freeform 17"/>
            <p:cNvSpPr/>
            <p:nvPr/>
          </p:nvSpPr>
          <p:spPr>
            <a:xfrm rot="1410231" flipH="1">
              <a:off x="378642" y="375269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4"/>
                  </a:lnTo>
                  <a:lnTo>
                    <a:pt x="2379973" y="2393974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1001819">
              <a:off x="1016144" y="1196400"/>
              <a:ext cx="1104970" cy="751713"/>
            </a:xfrm>
            <a:custGeom>
              <a:avLst/>
              <a:gdLst/>
              <a:ahLst/>
              <a:cxnLst/>
              <a:rect l="l" t="t" r="r" b="b"/>
              <a:pathLst>
                <a:path w="1104970" h="751713">
                  <a:moveTo>
                    <a:pt x="0" y="0"/>
                  </a:moveTo>
                  <a:lnTo>
                    <a:pt x="1104969" y="0"/>
                  </a:lnTo>
                  <a:lnTo>
                    <a:pt x="1104969" y="751712"/>
                  </a:lnTo>
                  <a:lnTo>
                    <a:pt x="0" y="751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20874" r="-839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5035662" y="1097223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5641820" y="546742"/>
            <a:ext cx="5740250" cy="5757669"/>
            <a:chOff x="0" y="0"/>
            <a:chExt cx="7653666" cy="7676892"/>
          </a:xfrm>
        </p:grpSpPr>
        <p:sp>
          <p:nvSpPr>
            <p:cNvPr id="21" name="Freeform 21"/>
            <p:cNvSpPr/>
            <p:nvPr/>
          </p:nvSpPr>
          <p:spPr>
            <a:xfrm rot="1060722" flipH="1">
              <a:off x="785415" y="779137"/>
              <a:ext cx="6082836" cy="6118617"/>
            </a:xfrm>
            <a:custGeom>
              <a:avLst/>
              <a:gdLst/>
              <a:ahLst/>
              <a:cxnLst/>
              <a:rect l="l" t="t" r="r" b="b"/>
              <a:pathLst>
                <a:path w="6082836" h="6118617">
                  <a:moveTo>
                    <a:pt x="6082836" y="0"/>
                  </a:moveTo>
                  <a:lnTo>
                    <a:pt x="0" y="0"/>
                  </a:lnTo>
                  <a:lnTo>
                    <a:pt x="0" y="6118617"/>
                  </a:lnTo>
                  <a:lnTo>
                    <a:pt x="6082836" y="6118617"/>
                  </a:lnTo>
                  <a:lnTo>
                    <a:pt x="6082836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671662">
              <a:off x="2454617" y="2673816"/>
              <a:ext cx="2744432" cy="2624675"/>
            </a:xfrm>
            <a:custGeom>
              <a:avLst/>
              <a:gdLst/>
              <a:ahLst/>
              <a:cxnLst/>
              <a:rect l="l" t="t" r="r" b="b"/>
              <a:pathLst>
                <a:path w="2744432" h="2624675">
                  <a:moveTo>
                    <a:pt x="0" y="0"/>
                  </a:moveTo>
                  <a:lnTo>
                    <a:pt x="2744432" y="0"/>
                  </a:lnTo>
                  <a:lnTo>
                    <a:pt x="2744432" y="2624675"/>
                  </a:lnTo>
                  <a:lnTo>
                    <a:pt x="0" y="262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8079938" y="7917780"/>
            <a:ext cx="4712277" cy="4738440"/>
            <a:chOff x="0" y="0"/>
            <a:chExt cx="6283036" cy="6317920"/>
          </a:xfrm>
        </p:grpSpPr>
        <p:sp>
          <p:nvSpPr>
            <p:cNvPr id="24" name="Freeform 24"/>
            <p:cNvSpPr/>
            <p:nvPr/>
          </p:nvSpPr>
          <p:spPr>
            <a:xfrm rot="98986" flipH="1">
              <a:off x="87186" y="86661"/>
              <a:ext cx="6108665" cy="6144598"/>
            </a:xfrm>
            <a:custGeom>
              <a:avLst/>
              <a:gdLst/>
              <a:ahLst/>
              <a:cxnLst/>
              <a:rect l="l" t="t" r="r" b="b"/>
              <a:pathLst>
                <a:path w="6108665" h="6144598">
                  <a:moveTo>
                    <a:pt x="6108665" y="0"/>
                  </a:moveTo>
                  <a:lnTo>
                    <a:pt x="0" y="0"/>
                  </a:lnTo>
                  <a:lnTo>
                    <a:pt x="0" y="6144598"/>
                  </a:lnTo>
                  <a:lnTo>
                    <a:pt x="6108665" y="6144598"/>
                  </a:lnTo>
                  <a:lnTo>
                    <a:pt x="6108665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790998" y="2021281"/>
              <a:ext cx="2701039" cy="2622464"/>
            </a:xfrm>
            <a:custGeom>
              <a:avLst/>
              <a:gdLst/>
              <a:ahLst/>
              <a:cxnLst/>
              <a:rect l="l" t="t" r="r" b="b"/>
              <a:pathLst>
                <a:path w="2701039" h="2622464">
                  <a:moveTo>
                    <a:pt x="0" y="0"/>
                  </a:moveTo>
                  <a:lnTo>
                    <a:pt x="2701040" y="0"/>
                  </a:lnTo>
                  <a:lnTo>
                    <a:pt x="2701040" y="2622463"/>
                  </a:lnTo>
                  <a:lnTo>
                    <a:pt x="0" y="2622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177855" y="5062001"/>
            <a:ext cx="5932289" cy="319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80"/>
              </a:lnSpc>
              <a:spcBef>
                <a:spcPct val="0"/>
              </a:spcBef>
            </a:pPr>
            <a:r>
              <a:rPr lang="en-US" sz="8700" u="sng" strike="noStrike" spc="9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12180"/>
              </a:lnSpc>
              <a:spcBef>
                <a:spcPct val="0"/>
              </a:spcBef>
            </a:pPr>
            <a:r>
              <a:rPr lang="en-US" sz="8700" u="sng" strike="noStrike" spc="9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 by Time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5620" y="683270"/>
            <a:ext cx="14174167" cy="9818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 by Time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1360" y="1435270"/>
            <a:ext cx="9432976" cy="766451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0416" y="1661225"/>
            <a:ext cx="5543672" cy="384609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56318" y="5238387"/>
            <a:ext cx="5580871" cy="386604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15141" y="8748592"/>
            <a:ext cx="5150392" cy="71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6"/>
              </a:lnSpc>
              <a:spcBef>
                <a:spcPct val="0"/>
              </a:spcBef>
            </a:pPr>
            <a:r>
              <a:rPr lang="en-US" sz="5018" u="sng" spc="55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44808" y="5224992"/>
            <a:ext cx="3003892" cy="42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3"/>
              </a:lnSpc>
              <a:spcBef>
                <a:spcPct val="0"/>
              </a:spcBef>
            </a:pPr>
            <a:r>
              <a:rPr lang="en-US" sz="2926" u="sng" spc="32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74607" y="8831542"/>
            <a:ext cx="3003892" cy="42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3"/>
              </a:lnSpc>
              <a:spcBef>
                <a:spcPct val="0"/>
              </a:spcBef>
            </a:pPr>
            <a:r>
              <a:rPr lang="en-US" sz="2926" u="sng" spc="32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1360" y="1435270"/>
            <a:ext cx="9432976" cy="7664518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2268948" y="4879776"/>
            <a:ext cx="2366018" cy="2366018"/>
          </a:xfrm>
          <a:custGeom>
            <a:avLst/>
            <a:gdLst/>
            <a:ahLst/>
            <a:cxnLst/>
            <a:rect l="l" t="t" r="r" b="b"/>
            <a:pathLst>
              <a:path w="2366018" h="2366018">
                <a:moveTo>
                  <a:pt x="0" y="0"/>
                </a:moveTo>
                <a:lnTo>
                  <a:pt x="2366018" y="0"/>
                </a:lnTo>
                <a:lnTo>
                  <a:pt x="2366018" y="2366018"/>
                </a:lnTo>
                <a:lnTo>
                  <a:pt x="0" y="23660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38600" y="703035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 by Time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15141" y="8748592"/>
            <a:ext cx="5150392" cy="71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6"/>
              </a:lnSpc>
              <a:spcBef>
                <a:spcPct val="0"/>
              </a:spcBef>
            </a:pPr>
            <a:r>
              <a:rPr lang="en-US" sz="5018" u="sng" spc="55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02569" y="3255373"/>
            <a:ext cx="8210801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spc="88">
                <a:solidFill>
                  <a:srgbClr val="C1001C"/>
                </a:solidFill>
                <a:latin typeface="Ballpoint"/>
                <a:ea typeface="Ballpoint"/>
                <a:cs typeface="Ballpoint"/>
                <a:sym typeface="Ballpoint"/>
              </a:rPr>
              <a:t>Bad Representation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8448" y="1501360"/>
            <a:ext cx="13271570" cy="79317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 rot="-10800000">
            <a:off x="14307311" y="7624916"/>
            <a:ext cx="2185167" cy="98332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593552" y="565919"/>
            <a:ext cx="7091709" cy="179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87"/>
              </a:lnSpc>
              <a:spcBef>
                <a:spcPct val="0"/>
              </a:spcBef>
            </a:pPr>
            <a:r>
              <a:rPr lang="en-US" sz="6909" u="sng" spc="7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Superimposed Raw Sales by Time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97739" y="8784907"/>
            <a:ext cx="6134825" cy="87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39"/>
              </a:lnSpc>
              <a:spcBef>
                <a:spcPct val="0"/>
              </a:spcBef>
            </a:pPr>
            <a:r>
              <a:rPr lang="en-US" sz="5977" u="sng" spc="65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2022-2024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3794037" y="1986211"/>
            <a:ext cx="11301259" cy="6314578"/>
          </a:xfrm>
          <a:custGeom>
            <a:avLst/>
            <a:gdLst/>
            <a:ahLst/>
            <a:cxnLst/>
            <a:rect l="l" t="t" r="r" b="b"/>
            <a:pathLst>
              <a:path w="11301259" h="6314578">
                <a:moveTo>
                  <a:pt x="0" y="0"/>
                </a:moveTo>
                <a:lnTo>
                  <a:pt x="11301259" y="0"/>
                </a:lnTo>
                <a:lnTo>
                  <a:pt x="11301259" y="6314578"/>
                </a:lnTo>
                <a:lnTo>
                  <a:pt x="0" y="63145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593552" y="565919"/>
            <a:ext cx="7091709" cy="995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87"/>
              </a:lnSpc>
              <a:spcBef>
                <a:spcPct val="0"/>
              </a:spcBef>
            </a:pPr>
            <a:r>
              <a:rPr lang="en-US" sz="6909" u="sng" spc="7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Sample Python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3729609" y="1955828"/>
            <a:ext cx="11301259" cy="3037213"/>
          </a:xfrm>
          <a:custGeom>
            <a:avLst/>
            <a:gdLst/>
            <a:ahLst/>
            <a:cxnLst/>
            <a:rect l="l" t="t" r="r" b="b"/>
            <a:pathLst>
              <a:path w="11301259" h="3037213">
                <a:moveTo>
                  <a:pt x="0" y="0"/>
                </a:moveTo>
                <a:lnTo>
                  <a:pt x="11301259" y="0"/>
                </a:lnTo>
                <a:lnTo>
                  <a:pt x="11301259" y="3037213"/>
                </a:lnTo>
                <a:lnTo>
                  <a:pt x="0" y="303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729609" y="5387619"/>
            <a:ext cx="11301259" cy="3870681"/>
          </a:xfrm>
          <a:custGeom>
            <a:avLst/>
            <a:gdLst/>
            <a:ahLst/>
            <a:cxnLst/>
            <a:rect l="l" t="t" r="r" b="b"/>
            <a:pathLst>
              <a:path w="11301259" h="3870681">
                <a:moveTo>
                  <a:pt x="0" y="0"/>
                </a:moveTo>
                <a:lnTo>
                  <a:pt x="11301259" y="0"/>
                </a:lnTo>
                <a:lnTo>
                  <a:pt x="11301259" y="3870681"/>
                </a:lnTo>
                <a:lnTo>
                  <a:pt x="0" y="38706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93552" y="565919"/>
            <a:ext cx="7091709" cy="995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87"/>
              </a:lnSpc>
              <a:spcBef>
                <a:spcPct val="0"/>
              </a:spcBef>
            </a:pPr>
            <a:r>
              <a:rPr lang="en-US" sz="6909" u="sng" spc="7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Sample Python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3729609" y="1903700"/>
            <a:ext cx="11301259" cy="3291492"/>
          </a:xfrm>
          <a:custGeom>
            <a:avLst/>
            <a:gdLst/>
            <a:ahLst/>
            <a:cxnLst/>
            <a:rect l="l" t="t" r="r" b="b"/>
            <a:pathLst>
              <a:path w="11301259" h="3291492">
                <a:moveTo>
                  <a:pt x="0" y="0"/>
                </a:moveTo>
                <a:lnTo>
                  <a:pt x="11301259" y="0"/>
                </a:lnTo>
                <a:lnTo>
                  <a:pt x="11301259" y="3291492"/>
                </a:lnTo>
                <a:lnTo>
                  <a:pt x="0" y="32914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729609" y="5594656"/>
            <a:ext cx="11301259" cy="3870681"/>
          </a:xfrm>
          <a:custGeom>
            <a:avLst/>
            <a:gdLst/>
            <a:ahLst/>
            <a:cxnLst/>
            <a:rect l="l" t="t" r="r" b="b"/>
            <a:pathLst>
              <a:path w="11301259" h="3870681">
                <a:moveTo>
                  <a:pt x="0" y="0"/>
                </a:moveTo>
                <a:lnTo>
                  <a:pt x="11301259" y="0"/>
                </a:lnTo>
                <a:lnTo>
                  <a:pt x="11301259" y="3870682"/>
                </a:lnTo>
                <a:lnTo>
                  <a:pt x="0" y="38706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93552" y="565919"/>
            <a:ext cx="7091709" cy="995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87"/>
              </a:lnSpc>
              <a:spcBef>
                <a:spcPct val="0"/>
              </a:spcBef>
            </a:pPr>
            <a:r>
              <a:rPr lang="en-US" sz="6909" u="sng" spc="7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Sample Python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8967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3729609" y="1829381"/>
            <a:ext cx="11301259" cy="3644656"/>
          </a:xfrm>
          <a:custGeom>
            <a:avLst/>
            <a:gdLst/>
            <a:ahLst/>
            <a:cxnLst/>
            <a:rect l="l" t="t" r="r" b="b"/>
            <a:pathLst>
              <a:path w="11301259" h="3644656">
                <a:moveTo>
                  <a:pt x="0" y="0"/>
                </a:moveTo>
                <a:lnTo>
                  <a:pt x="11301259" y="0"/>
                </a:lnTo>
                <a:lnTo>
                  <a:pt x="11301259" y="3644656"/>
                </a:lnTo>
                <a:lnTo>
                  <a:pt x="0" y="36446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729609" y="5735328"/>
            <a:ext cx="11301259" cy="3814175"/>
          </a:xfrm>
          <a:custGeom>
            <a:avLst/>
            <a:gdLst/>
            <a:ahLst/>
            <a:cxnLst/>
            <a:rect l="l" t="t" r="r" b="b"/>
            <a:pathLst>
              <a:path w="11301259" h="3814175">
                <a:moveTo>
                  <a:pt x="0" y="0"/>
                </a:moveTo>
                <a:lnTo>
                  <a:pt x="11301259" y="0"/>
                </a:lnTo>
                <a:lnTo>
                  <a:pt x="11301259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93552" y="565919"/>
            <a:ext cx="7091709" cy="995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87"/>
              </a:lnSpc>
              <a:spcBef>
                <a:spcPct val="0"/>
              </a:spcBef>
            </a:pPr>
            <a:r>
              <a:rPr lang="en-US" sz="6909" u="sng" spc="7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Sample Python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76154">
            <a:off x="2257683" y="-3581609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47029" y="1767260"/>
            <a:ext cx="12584593" cy="676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8"/>
              </a:lnSpc>
            </a:pPr>
            <a:r>
              <a:rPr lang="en-US" sz="515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Existing market research result:</a:t>
            </a:r>
          </a:p>
          <a:p>
            <a:pPr marL="875775" lvl="1" indent="-437887" algn="l">
              <a:lnSpc>
                <a:spcPts val="5678"/>
              </a:lnSpc>
              <a:buAutoNum type="arabicPeriod"/>
            </a:pPr>
            <a:r>
              <a:rPr lang="en-US" sz="405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 Art Commissions</a:t>
            </a:r>
          </a:p>
          <a:p>
            <a:pPr algn="l">
              <a:lnSpc>
                <a:spcPts val="7218"/>
              </a:lnSpc>
            </a:pPr>
            <a:endParaRPr lang="en-US" sz="4056">
              <a:solidFill>
                <a:srgbClr val="2F345C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l">
              <a:lnSpc>
                <a:spcPts val="7218"/>
              </a:lnSpc>
            </a:pPr>
            <a:endParaRPr lang="en-US" sz="4056">
              <a:solidFill>
                <a:srgbClr val="2F345C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l">
              <a:lnSpc>
                <a:spcPts val="5538"/>
              </a:lnSpc>
            </a:pPr>
            <a:r>
              <a:rPr lang="en-US" sz="3956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      </a:t>
            </a:r>
            <a:r>
              <a:rPr lang="en-US" sz="395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2. Gundam / Gunpla build service</a:t>
            </a:r>
          </a:p>
          <a:p>
            <a:pPr algn="l">
              <a:lnSpc>
                <a:spcPts val="7218"/>
              </a:lnSpc>
            </a:pPr>
            <a:endParaRPr lang="en-US" sz="3956">
              <a:solidFill>
                <a:srgbClr val="2F345C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l">
              <a:lnSpc>
                <a:spcPts val="7218"/>
              </a:lnSpc>
            </a:pPr>
            <a:endParaRPr lang="en-US" sz="3956">
              <a:solidFill>
                <a:srgbClr val="2F345C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l">
              <a:lnSpc>
                <a:spcPts val="5538"/>
              </a:lnSpc>
            </a:pPr>
            <a:r>
              <a:rPr lang="en-US" sz="395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       3. Customized  character pens</a:t>
            </a:r>
          </a:p>
        </p:txBody>
      </p:sp>
      <p:sp>
        <p:nvSpPr>
          <p:cNvPr id="6" name="Freeform 6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6199061" y="3426705"/>
            <a:ext cx="1533153" cy="2034034"/>
          </a:xfrm>
          <a:custGeom>
            <a:avLst/>
            <a:gdLst/>
            <a:ahLst/>
            <a:cxnLst/>
            <a:rect l="l" t="t" r="r" b="b"/>
            <a:pathLst>
              <a:path w="1533153" h="2034034">
                <a:moveTo>
                  <a:pt x="0" y="0"/>
                </a:moveTo>
                <a:lnTo>
                  <a:pt x="1533153" y="0"/>
                </a:lnTo>
                <a:lnTo>
                  <a:pt x="1533153" y="2034034"/>
                </a:lnTo>
                <a:lnTo>
                  <a:pt x="0" y="2034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624" r="-2624" b="-524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933271" y="3426705"/>
            <a:ext cx="1556288" cy="2034034"/>
          </a:xfrm>
          <a:custGeom>
            <a:avLst/>
            <a:gdLst/>
            <a:ahLst/>
            <a:cxnLst/>
            <a:rect l="l" t="t" r="r" b="b"/>
            <a:pathLst>
              <a:path w="1556288" h="2034034">
                <a:moveTo>
                  <a:pt x="0" y="0"/>
                </a:moveTo>
                <a:lnTo>
                  <a:pt x="1556288" y="0"/>
                </a:lnTo>
                <a:lnTo>
                  <a:pt x="1556288" y="2034034"/>
                </a:lnTo>
                <a:lnTo>
                  <a:pt x="0" y="20340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194" b="-719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290435" y="3525366"/>
            <a:ext cx="1956298" cy="1836713"/>
          </a:xfrm>
          <a:custGeom>
            <a:avLst/>
            <a:gdLst/>
            <a:ahLst/>
            <a:cxnLst/>
            <a:rect l="l" t="t" r="r" b="b"/>
            <a:pathLst>
              <a:path w="1956298" h="1836713">
                <a:moveTo>
                  <a:pt x="0" y="0"/>
                </a:moveTo>
                <a:lnTo>
                  <a:pt x="1956298" y="0"/>
                </a:lnTo>
                <a:lnTo>
                  <a:pt x="1956298" y="1836712"/>
                </a:lnTo>
                <a:lnTo>
                  <a:pt x="0" y="18367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3486" b="-3024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9810" y="5917615"/>
            <a:ext cx="1276360" cy="2089525"/>
          </a:xfrm>
          <a:custGeom>
            <a:avLst/>
            <a:gdLst/>
            <a:ahLst/>
            <a:cxnLst/>
            <a:rect l="l" t="t" r="r" b="b"/>
            <a:pathLst>
              <a:path w="1276360" h="2089525">
                <a:moveTo>
                  <a:pt x="0" y="0"/>
                </a:moveTo>
                <a:lnTo>
                  <a:pt x="1276360" y="0"/>
                </a:lnTo>
                <a:lnTo>
                  <a:pt x="1276360" y="2089525"/>
                </a:lnTo>
                <a:lnTo>
                  <a:pt x="0" y="20895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6454" r="-3975" b="-6454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199061" y="5917615"/>
            <a:ext cx="1496622" cy="2089525"/>
          </a:xfrm>
          <a:custGeom>
            <a:avLst/>
            <a:gdLst/>
            <a:ahLst/>
            <a:cxnLst/>
            <a:rect l="l" t="t" r="r" b="b"/>
            <a:pathLst>
              <a:path w="1496622" h="2089525">
                <a:moveTo>
                  <a:pt x="0" y="0"/>
                </a:moveTo>
                <a:lnTo>
                  <a:pt x="1496622" y="0"/>
                </a:lnTo>
                <a:lnTo>
                  <a:pt x="1496622" y="2089525"/>
                </a:lnTo>
                <a:lnTo>
                  <a:pt x="0" y="20895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02551" y="5929698"/>
            <a:ext cx="1732067" cy="2077441"/>
          </a:xfrm>
          <a:custGeom>
            <a:avLst/>
            <a:gdLst/>
            <a:ahLst/>
            <a:cxnLst/>
            <a:rect l="l" t="t" r="r" b="b"/>
            <a:pathLst>
              <a:path w="1732067" h="2077441">
                <a:moveTo>
                  <a:pt x="0" y="0"/>
                </a:moveTo>
                <a:lnTo>
                  <a:pt x="1732066" y="0"/>
                </a:lnTo>
                <a:lnTo>
                  <a:pt x="1732066" y="2077442"/>
                </a:lnTo>
                <a:lnTo>
                  <a:pt x="0" y="20774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42604" y="8507944"/>
            <a:ext cx="1646955" cy="1646955"/>
          </a:xfrm>
          <a:custGeom>
            <a:avLst/>
            <a:gdLst/>
            <a:ahLst/>
            <a:cxnLst/>
            <a:rect l="l" t="t" r="r" b="b"/>
            <a:pathLst>
              <a:path w="1646955" h="1646955">
                <a:moveTo>
                  <a:pt x="0" y="0"/>
                </a:moveTo>
                <a:lnTo>
                  <a:pt x="1646955" y="0"/>
                </a:lnTo>
                <a:lnTo>
                  <a:pt x="1646955" y="1646954"/>
                </a:lnTo>
                <a:lnTo>
                  <a:pt x="0" y="164695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472076" y="8464340"/>
            <a:ext cx="987123" cy="1754885"/>
          </a:xfrm>
          <a:custGeom>
            <a:avLst/>
            <a:gdLst/>
            <a:ahLst/>
            <a:cxnLst/>
            <a:rect l="l" t="t" r="r" b="b"/>
            <a:pathLst>
              <a:path w="987123" h="1754885">
                <a:moveTo>
                  <a:pt x="0" y="0"/>
                </a:moveTo>
                <a:lnTo>
                  <a:pt x="987123" y="0"/>
                </a:lnTo>
                <a:lnTo>
                  <a:pt x="987123" y="1754885"/>
                </a:lnTo>
                <a:lnTo>
                  <a:pt x="0" y="1754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555658" y="8336134"/>
            <a:ext cx="1425853" cy="1901137"/>
          </a:xfrm>
          <a:custGeom>
            <a:avLst/>
            <a:gdLst/>
            <a:ahLst/>
            <a:cxnLst/>
            <a:rect l="l" t="t" r="r" b="b"/>
            <a:pathLst>
              <a:path w="1425853" h="1901137">
                <a:moveTo>
                  <a:pt x="0" y="0"/>
                </a:moveTo>
                <a:lnTo>
                  <a:pt x="1425852" y="0"/>
                </a:lnTo>
                <a:lnTo>
                  <a:pt x="1425852" y="1901137"/>
                </a:lnTo>
                <a:lnTo>
                  <a:pt x="0" y="190113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639322" y="2247823"/>
            <a:ext cx="47625" cy="7971402"/>
            <a:chOff x="0" y="0"/>
            <a:chExt cx="12543" cy="209946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543" cy="2099464"/>
            </a:xfrm>
            <a:custGeom>
              <a:avLst/>
              <a:gdLst/>
              <a:ahLst/>
              <a:cxnLst/>
              <a:rect l="l" t="t" r="r" b="b"/>
              <a:pathLst>
                <a:path w="12543" h="2099464">
                  <a:moveTo>
                    <a:pt x="0" y="0"/>
                  </a:moveTo>
                  <a:lnTo>
                    <a:pt x="12543" y="0"/>
                  </a:lnTo>
                  <a:lnTo>
                    <a:pt x="12543" y="2099464"/>
                  </a:lnTo>
                  <a:lnTo>
                    <a:pt x="0" y="20994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8575"/>
              <a:ext cx="12543" cy="2070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3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015787" y="640353"/>
            <a:ext cx="7847078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Introduced New Product: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92782" y="2601741"/>
            <a:ext cx="5674302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=&gt; Sold on various art sites 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and facebook groups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191772" y="5120837"/>
            <a:ext cx="5375312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=&gt; Customer will buy the gundam kit. We build it for them.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91772" y="7643057"/>
            <a:ext cx="5375312" cy="228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=&gt; Customer will pick which characters they like and also pick from all available design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581609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225866" y="638903"/>
            <a:ext cx="7847078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Introduced New Product: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01036" y="1847944"/>
            <a:ext cx="6696737" cy="99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12"/>
              </a:lnSpc>
              <a:spcBef>
                <a:spcPct val="0"/>
              </a:spcBef>
            </a:pPr>
            <a:r>
              <a:rPr lang="en-US" sz="6827" u="sng" spc="75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Customized Pens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63581" y="2898171"/>
            <a:ext cx="11470362" cy="671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3"/>
              </a:lnSpc>
            </a:pPr>
            <a:r>
              <a:rPr lang="en-US" sz="441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Mechanics:</a:t>
            </a:r>
          </a:p>
          <a:p>
            <a:pPr marL="953546" lvl="1" indent="-476773" algn="just">
              <a:lnSpc>
                <a:spcPts val="4637"/>
              </a:lnSpc>
              <a:buAutoNum type="arabicPeriod"/>
            </a:pPr>
            <a:r>
              <a:rPr lang="en-US" sz="441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 Customer will pick their character topper (e.g., Winnie The Pooh, Labubu, etc.,) in the comment section before they get their turn to customize.</a:t>
            </a:r>
          </a:p>
          <a:p>
            <a:pPr marL="953546" lvl="1" indent="-476773" algn="just">
              <a:lnSpc>
                <a:spcPts val="6006"/>
              </a:lnSpc>
              <a:buAutoNum type="arabicPeriod"/>
            </a:pPr>
            <a:r>
              <a:rPr lang="en-US" sz="441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 A customer has 20 minutes to pick which body and beads they want. This policy is meant to cater to other customers as well.</a:t>
            </a:r>
          </a:p>
          <a:p>
            <a:pPr marL="953546" lvl="1" indent="-476773" algn="just">
              <a:lnSpc>
                <a:spcPts val="4637"/>
              </a:lnSpc>
              <a:buAutoNum type="arabicPeriod"/>
            </a:pPr>
            <a:r>
              <a:rPr lang="en-US" sz="4416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 Customers must check out the item in Shopee within 3 days or the item will be sold as a pre-built item in the Shopee page’s listings.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3179887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7"/>
                </a:lnTo>
                <a:lnTo>
                  <a:pt x="0" y="14461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6" name="Freeform 6"/>
          <p:cNvSpPr/>
          <p:nvPr/>
        </p:nvSpPr>
        <p:spPr>
          <a:xfrm rot="3459258" flipH="1">
            <a:off x="19021170" y="-2379645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6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6" y="3905662"/>
                </a:lnTo>
                <a:lnTo>
                  <a:pt x="25067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245636" flipH="1">
            <a:off x="-2064610" y="9007191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6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6" y="3374560"/>
                </a:lnTo>
                <a:lnTo>
                  <a:pt x="17056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88334">
            <a:off x="6978835" y="10078947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2" y="0"/>
                </a:lnTo>
                <a:lnTo>
                  <a:pt x="3788362" y="737009"/>
                </a:lnTo>
                <a:lnTo>
                  <a:pt x="0" y="737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0865" y="9395393"/>
            <a:ext cx="12786818" cy="355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4"/>
              </a:lnSpc>
            </a:pPr>
            <a:r>
              <a:rPr lang="en-US" sz="20600" b="1" spc="-267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ANALYSIS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36795" y="2910290"/>
            <a:ext cx="2324941" cy="2332685"/>
            <a:chOff x="0" y="0"/>
            <a:chExt cx="3099922" cy="3110247"/>
          </a:xfrm>
        </p:grpSpPr>
        <p:sp>
          <p:nvSpPr>
            <p:cNvPr id="11" name="Freeform 11"/>
            <p:cNvSpPr/>
            <p:nvPr/>
          </p:nvSpPr>
          <p:spPr>
            <a:xfrm rot="926923" flipH="1">
              <a:off x="291684" y="289445"/>
              <a:ext cx="2516554" cy="2531358"/>
            </a:xfrm>
            <a:custGeom>
              <a:avLst/>
              <a:gdLst/>
              <a:ahLst/>
              <a:cxnLst/>
              <a:rect l="l" t="t" r="r" b="b"/>
              <a:pathLst>
                <a:path w="2516554" h="2531358">
                  <a:moveTo>
                    <a:pt x="2516554" y="0"/>
                  </a:moveTo>
                  <a:lnTo>
                    <a:pt x="0" y="0"/>
                  </a:lnTo>
                  <a:lnTo>
                    <a:pt x="0" y="2531357"/>
                  </a:lnTo>
                  <a:lnTo>
                    <a:pt x="2516554" y="2531357"/>
                  </a:lnTo>
                  <a:lnTo>
                    <a:pt x="2516554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51822" y="1179273"/>
              <a:ext cx="1596277" cy="751702"/>
            </a:xfrm>
            <a:custGeom>
              <a:avLst/>
              <a:gdLst/>
              <a:ahLst/>
              <a:cxnLst/>
              <a:rect l="l" t="t" r="r" b="b"/>
              <a:pathLst>
                <a:path w="1596277" h="751702">
                  <a:moveTo>
                    <a:pt x="0" y="0"/>
                  </a:moveTo>
                  <a:lnTo>
                    <a:pt x="1596278" y="0"/>
                  </a:lnTo>
                  <a:lnTo>
                    <a:pt x="1596278" y="751701"/>
                  </a:lnTo>
                  <a:lnTo>
                    <a:pt x="0" y="75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381299" y="5005520"/>
            <a:ext cx="1835932" cy="1846125"/>
            <a:chOff x="0" y="0"/>
            <a:chExt cx="2447910" cy="2461501"/>
          </a:xfrm>
        </p:grpSpPr>
        <p:sp>
          <p:nvSpPr>
            <p:cNvPr id="14" name="Freeform 14"/>
            <p:cNvSpPr/>
            <p:nvPr/>
          </p:nvSpPr>
          <p:spPr>
            <a:xfrm rot="98986" flipH="1">
              <a:off x="33968" y="33764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3"/>
                  </a:lnTo>
                  <a:lnTo>
                    <a:pt x="2379973" y="2393973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410202">
              <a:off x="703255" y="837767"/>
              <a:ext cx="1041400" cy="751702"/>
            </a:xfrm>
            <a:custGeom>
              <a:avLst/>
              <a:gdLst/>
              <a:ahLst/>
              <a:cxnLst/>
              <a:rect l="l" t="t" r="r" b="b"/>
              <a:pathLst>
                <a:path w="1041400" h="751702">
                  <a:moveTo>
                    <a:pt x="0" y="0"/>
                  </a:moveTo>
                  <a:lnTo>
                    <a:pt x="1041400" y="0"/>
                  </a:lnTo>
                  <a:lnTo>
                    <a:pt x="1041400" y="751702"/>
                  </a:lnTo>
                  <a:lnTo>
                    <a:pt x="0" y="751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136795" y="6726741"/>
            <a:ext cx="2352943" cy="2358384"/>
            <a:chOff x="0" y="0"/>
            <a:chExt cx="3137257" cy="3144512"/>
          </a:xfrm>
        </p:grpSpPr>
        <p:sp>
          <p:nvSpPr>
            <p:cNvPr id="17" name="Freeform 17"/>
            <p:cNvSpPr/>
            <p:nvPr/>
          </p:nvSpPr>
          <p:spPr>
            <a:xfrm rot="1410231" flipH="1">
              <a:off x="378642" y="375269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4"/>
                  </a:lnTo>
                  <a:lnTo>
                    <a:pt x="2379973" y="2393974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1001819">
              <a:off x="1016144" y="1196400"/>
              <a:ext cx="1104970" cy="751713"/>
            </a:xfrm>
            <a:custGeom>
              <a:avLst/>
              <a:gdLst/>
              <a:ahLst/>
              <a:cxnLst/>
              <a:rect l="l" t="t" r="r" b="b"/>
              <a:pathLst>
                <a:path w="1104970" h="751713">
                  <a:moveTo>
                    <a:pt x="0" y="0"/>
                  </a:moveTo>
                  <a:lnTo>
                    <a:pt x="1104969" y="0"/>
                  </a:lnTo>
                  <a:lnTo>
                    <a:pt x="1104969" y="751712"/>
                  </a:lnTo>
                  <a:lnTo>
                    <a:pt x="0" y="751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20874" r="-839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4855936" y="-1846992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5641820" y="546742"/>
            <a:ext cx="5740250" cy="5757669"/>
            <a:chOff x="0" y="0"/>
            <a:chExt cx="7653666" cy="7676892"/>
          </a:xfrm>
        </p:grpSpPr>
        <p:sp>
          <p:nvSpPr>
            <p:cNvPr id="21" name="Freeform 21"/>
            <p:cNvSpPr/>
            <p:nvPr/>
          </p:nvSpPr>
          <p:spPr>
            <a:xfrm rot="1060722" flipH="1">
              <a:off x="785415" y="779137"/>
              <a:ext cx="6082836" cy="6118617"/>
            </a:xfrm>
            <a:custGeom>
              <a:avLst/>
              <a:gdLst/>
              <a:ahLst/>
              <a:cxnLst/>
              <a:rect l="l" t="t" r="r" b="b"/>
              <a:pathLst>
                <a:path w="6082836" h="6118617">
                  <a:moveTo>
                    <a:pt x="6082836" y="0"/>
                  </a:moveTo>
                  <a:lnTo>
                    <a:pt x="0" y="0"/>
                  </a:lnTo>
                  <a:lnTo>
                    <a:pt x="0" y="6118617"/>
                  </a:lnTo>
                  <a:lnTo>
                    <a:pt x="6082836" y="6118617"/>
                  </a:lnTo>
                  <a:lnTo>
                    <a:pt x="6082836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671662">
              <a:off x="2454617" y="2673816"/>
              <a:ext cx="2744432" cy="2624675"/>
            </a:xfrm>
            <a:custGeom>
              <a:avLst/>
              <a:gdLst/>
              <a:ahLst/>
              <a:cxnLst/>
              <a:rect l="l" t="t" r="r" b="b"/>
              <a:pathLst>
                <a:path w="2744432" h="2624675">
                  <a:moveTo>
                    <a:pt x="0" y="0"/>
                  </a:moveTo>
                  <a:lnTo>
                    <a:pt x="2744432" y="0"/>
                  </a:lnTo>
                  <a:lnTo>
                    <a:pt x="2744432" y="2624675"/>
                  </a:lnTo>
                  <a:lnTo>
                    <a:pt x="0" y="262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8079938" y="7917780"/>
            <a:ext cx="4712277" cy="4738440"/>
            <a:chOff x="0" y="0"/>
            <a:chExt cx="6283036" cy="6317920"/>
          </a:xfrm>
        </p:grpSpPr>
        <p:sp>
          <p:nvSpPr>
            <p:cNvPr id="24" name="Freeform 24"/>
            <p:cNvSpPr/>
            <p:nvPr/>
          </p:nvSpPr>
          <p:spPr>
            <a:xfrm rot="98986" flipH="1">
              <a:off x="87186" y="86661"/>
              <a:ext cx="6108665" cy="6144598"/>
            </a:xfrm>
            <a:custGeom>
              <a:avLst/>
              <a:gdLst/>
              <a:ahLst/>
              <a:cxnLst/>
              <a:rect l="l" t="t" r="r" b="b"/>
              <a:pathLst>
                <a:path w="6108665" h="6144598">
                  <a:moveTo>
                    <a:pt x="6108665" y="0"/>
                  </a:moveTo>
                  <a:lnTo>
                    <a:pt x="0" y="0"/>
                  </a:lnTo>
                  <a:lnTo>
                    <a:pt x="0" y="6144598"/>
                  </a:lnTo>
                  <a:lnTo>
                    <a:pt x="6108665" y="6144598"/>
                  </a:lnTo>
                  <a:lnTo>
                    <a:pt x="6108665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790998" y="2021281"/>
              <a:ext cx="2701039" cy="2622464"/>
            </a:xfrm>
            <a:custGeom>
              <a:avLst/>
              <a:gdLst/>
              <a:ahLst/>
              <a:cxnLst/>
              <a:rect l="l" t="t" r="r" b="b"/>
              <a:pathLst>
                <a:path w="2701039" h="2622464">
                  <a:moveTo>
                    <a:pt x="0" y="0"/>
                  </a:moveTo>
                  <a:lnTo>
                    <a:pt x="2701040" y="0"/>
                  </a:lnTo>
                  <a:lnTo>
                    <a:pt x="2701040" y="2622463"/>
                  </a:lnTo>
                  <a:lnTo>
                    <a:pt x="0" y="2622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7461689" y="1072019"/>
            <a:ext cx="3906589" cy="210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u="sng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u="sng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72231" y="3412314"/>
            <a:ext cx="3290292" cy="10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Japan Supplier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67084" y="5199737"/>
            <a:ext cx="3500586" cy="1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3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United Kingdom</a:t>
            </a:r>
          </a:p>
          <a:p>
            <a:pPr marL="0" lvl="0" indent="0" algn="ctr">
              <a:lnSpc>
                <a:spcPts val="5213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Supplier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64275" y="7181302"/>
            <a:ext cx="2987725" cy="1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5729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United States</a:t>
            </a:r>
          </a:p>
          <a:p>
            <a:pPr marL="0" lvl="0" indent="0" algn="ctr">
              <a:lnSpc>
                <a:spcPts val="5213"/>
              </a:lnSpc>
            </a:pPr>
            <a:r>
              <a:rPr lang="en-US" sz="5729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Supplier</a:t>
            </a:r>
          </a:p>
        </p:txBody>
      </p:sp>
      <p:sp>
        <p:nvSpPr>
          <p:cNvPr id="30" name="Freeform 30"/>
          <p:cNvSpPr/>
          <p:nvPr/>
        </p:nvSpPr>
        <p:spPr>
          <a:xfrm>
            <a:off x="6058198" y="10237271"/>
            <a:ext cx="6171603" cy="5688653"/>
          </a:xfrm>
          <a:custGeom>
            <a:avLst/>
            <a:gdLst/>
            <a:ahLst/>
            <a:cxnLst/>
            <a:rect l="l" t="t" r="r" b="b"/>
            <a:pathLst>
              <a:path w="6171603" h="5688653">
                <a:moveTo>
                  <a:pt x="0" y="0"/>
                </a:moveTo>
                <a:lnTo>
                  <a:pt x="6171604" y="0"/>
                </a:lnTo>
                <a:lnTo>
                  <a:pt x="6171604" y="5688652"/>
                </a:lnTo>
                <a:lnTo>
                  <a:pt x="0" y="568865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794869" y="-1013322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581609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7406027" y="5913335"/>
            <a:ext cx="2154555" cy="3883343"/>
          </a:xfrm>
          <a:custGeom>
            <a:avLst/>
            <a:gdLst/>
            <a:ahLst/>
            <a:cxnLst/>
            <a:rect l="l" t="t" r="r" b="b"/>
            <a:pathLst>
              <a:path w="2154555" h="3883343">
                <a:moveTo>
                  <a:pt x="0" y="0"/>
                </a:moveTo>
                <a:lnTo>
                  <a:pt x="2154555" y="0"/>
                </a:lnTo>
                <a:lnTo>
                  <a:pt x="2154555" y="3883343"/>
                </a:lnTo>
                <a:lnTo>
                  <a:pt x="0" y="38833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9767" r="-45751" b="-292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34967" y="5913335"/>
            <a:ext cx="2154555" cy="3883343"/>
          </a:xfrm>
          <a:custGeom>
            <a:avLst/>
            <a:gdLst/>
            <a:ahLst/>
            <a:cxnLst/>
            <a:rect l="l" t="t" r="r" b="b"/>
            <a:pathLst>
              <a:path w="2154555" h="3883343">
                <a:moveTo>
                  <a:pt x="0" y="0"/>
                </a:moveTo>
                <a:lnTo>
                  <a:pt x="2154555" y="0"/>
                </a:lnTo>
                <a:lnTo>
                  <a:pt x="2154555" y="3883343"/>
                </a:lnTo>
                <a:lnTo>
                  <a:pt x="0" y="38833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1063" r="-3917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394322" y="5913335"/>
            <a:ext cx="2457116" cy="3883343"/>
          </a:xfrm>
          <a:custGeom>
            <a:avLst/>
            <a:gdLst/>
            <a:ahLst/>
            <a:cxnLst/>
            <a:rect l="l" t="t" r="r" b="b"/>
            <a:pathLst>
              <a:path w="2457116" h="3883343">
                <a:moveTo>
                  <a:pt x="0" y="0"/>
                </a:moveTo>
                <a:lnTo>
                  <a:pt x="2457116" y="0"/>
                </a:lnTo>
                <a:lnTo>
                  <a:pt x="2457116" y="3883343"/>
                </a:lnTo>
                <a:lnTo>
                  <a:pt x="0" y="38833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2166" t="-81" r="-37933" b="-1387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94322" y="1801768"/>
            <a:ext cx="2457116" cy="3883343"/>
          </a:xfrm>
          <a:custGeom>
            <a:avLst/>
            <a:gdLst/>
            <a:ahLst/>
            <a:cxnLst/>
            <a:rect l="l" t="t" r="r" b="b"/>
            <a:pathLst>
              <a:path w="2457116" h="3883343">
                <a:moveTo>
                  <a:pt x="0" y="0"/>
                </a:moveTo>
                <a:lnTo>
                  <a:pt x="2457116" y="0"/>
                </a:lnTo>
                <a:lnTo>
                  <a:pt x="2457116" y="3883343"/>
                </a:lnTo>
                <a:lnTo>
                  <a:pt x="0" y="388334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1499" r="-42254" b="-16266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015787" y="5913335"/>
            <a:ext cx="2154555" cy="3883342"/>
          </a:xfrm>
          <a:custGeom>
            <a:avLst/>
            <a:gdLst/>
            <a:ahLst/>
            <a:cxnLst/>
            <a:rect l="l" t="t" r="r" b="b"/>
            <a:pathLst>
              <a:path w="2154555" h="3883342">
                <a:moveTo>
                  <a:pt x="0" y="0"/>
                </a:moveTo>
                <a:lnTo>
                  <a:pt x="2154555" y="0"/>
                </a:lnTo>
                <a:lnTo>
                  <a:pt x="2154555" y="3883343"/>
                </a:lnTo>
                <a:lnTo>
                  <a:pt x="0" y="388334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4841" r="-61186" b="-875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551916" y="5872966"/>
            <a:ext cx="2159071" cy="3883343"/>
          </a:xfrm>
          <a:custGeom>
            <a:avLst/>
            <a:gdLst/>
            <a:ahLst/>
            <a:cxnLst/>
            <a:rect l="l" t="t" r="r" b="b"/>
            <a:pathLst>
              <a:path w="2159071" h="3883343">
                <a:moveTo>
                  <a:pt x="0" y="0"/>
                </a:moveTo>
                <a:lnTo>
                  <a:pt x="2159071" y="0"/>
                </a:lnTo>
                <a:lnTo>
                  <a:pt x="2159071" y="3883343"/>
                </a:lnTo>
                <a:lnTo>
                  <a:pt x="0" y="388334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30058" r="-52671" b="-1594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551916" y="1801768"/>
            <a:ext cx="2154555" cy="3883342"/>
          </a:xfrm>
          <a:custGeom>
            <a:avLst/>
            <a:gdLst/>
            <a:ahLst/>
            <a:cxnLst/>
            <a:rect l="l" t="t" r="r" b="b"/>
            <a:pathLst>
              <a:path w="2154555" h="3883342">
                <a:moveTo>
                  <a:pt x="0" y="0"/>
                </a:moveTo>
                <a:lnTo>
                  <a:pt x="2154555" y="0"/>
                </a:lnTo>
                <a:lnTo>
                  <a:pt x="2154555" y="3883343"/>
                </a:lnTo>
                <a:lnTo>
                  <a:pt x="0" y="388334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7346" r="-52891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934967" y="1854228"/>
            <a:ext cx="2154555" cy="3883343"/>
          </a:xfrm>
          <a:custGeom>
            <a:avLst/>
            <a:gdLst/>
            <a:ahLst/>
            <a:cxnLst/>
            <a:rect l="l" t="t" r="r" b="b"/>
            <a:pathLst>
              <a:path w="2154555" h="3883343">
                <a:moveTo>
                  <a:pt x="0" y="0"/>
                </a:moveTo>
                <a:lnTo>
                  <a:pt x="2154555" y="0"/>
                </a:lnTo>
                <a:lnTo>
                  <a:pt x="2154555" y="3883343"/>
                </a:lnTo>
                <a:lnTo>
                  <a:pt x="0" y="388334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42087" r="-50254" b="-6715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475612" y="1801768"/>
            <a:ext cx="2154555" cy="3883343"/>
          </a:xfrm>
          <a:custGeom>
            <a:avLst/>
            <a:gdLst/>
            <a:ahLst/>
            <a:cxnLst/>
            <a:rect l="l" t="t" r="r" b="b"/>
            <a:pathLst>
              <a:path w="2154555" h="3883343">
                <a:moveTo>
                  <a:pt x="0" y="0"/>
                </a:moveTo>
                <a:lnTo>
                  <a:pt x="2154555" y="0"/>
                </a:lnTo>
                <a:lnTo>
                  <a:pt x="2154555" y="3883343"/>
                </a:lnTo>
                <a:lnTo>
                  <a:pt x="0" y="388334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44116" t="-701" r="-37387"/>
            </a:stretch>
          </a:blipFill>
        </p:spPr>
      </p:sp>
      <p:sp>
        <p:nvSpPr>
          <p:cNvPr id="22" name="Freeform 22"/>
          <p:cNvSpPr/>
          <p:nvPr/>
        </p:nvSpPr>
        <p:spPr>
          <a:xfrm rot="-6000">
            <a:off x="5012400" y="1800218"/>
            <a:ext cx="2161799" cy="3886770"/>
          </a:xfrm>
          <a:custGeom>
            <a:avLst/>
            <a:gdLst/>
            <a:ahLst/>
            <a:cxnLst/>
            <a:rect l="l" t="t" r="r" b="b"/>
            <a:pathLst>
              <a:path w="2161799" h="3886770">
                <a:moveTo>
                  <a:pt x="6777" y="0"/>
                </a:moveTo>
                <a:lnTo>
                  <a:pt x="2161799" y="3762"/>
                </a:lnTo>
                <a:lnTo>
                  <a:pt x="2155022" y="3886771"/>
                </a:lnTo>
                <a:lnTo>
                  <a:pt x="0" y="3883009"/>
                </a:lnTo>
                <a:lnTo>
                  <a:pt x="6777" y="0"/>
                </a:lnTo>
                <a:close/>
              </a:path>
            </a:pathLst>
          </a:custGeom>
          <a:blipFill>
            <a:blip r:embed="rId21"/>
            <a:stretch>
              <a:fillRect l="-42074" t="-863" r="-43564" b="-2387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015787" y="640353"/>
            <a:ext cx="7847078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Customized Pens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581609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65853" y="703035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Updated Trend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25893" y="8812925"/>
            <a:ext cx="1106230" cy="44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25893" y="3670834"/>
            <a:ext cx="1106230" cy="44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25893" y="6241879"/>
            <a:ext cx="1106230" cy="44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1539"/>
              </a:lnSpc>
            </a:pPr>
            <a:r>
              <a:rPr lang="en-US" sz="187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9927" y="1607038"/>
            <a:ext cx="1898163" cy="197394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8141" y="4177427"/>
            <a:ext cx="1881734" cy="197466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52366" y="6741920"/>
            <a:ext cx="2053284" cy="198776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400623" y="9085064"/>
            <a:ext cx="3486755" cy="99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4200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Raw Sales</a:t>
            </a:r>
          </a:p>
          <a:p>
            <a:pPr algn="ctr">
              <a:lnSpc>
                <a:spcPts val="3444"/>
              </a:lnSpc>
            </a:pPr>
            <a:r>
              <a:rPr lang="en-US" sz="4200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(2022- 2024)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4412" y="742122"/>
            <a:ext cx="12715758" cy="9259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581609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769937" y="2041348"/>
            <a:ext cx="7197550" cy="5629242"/>
          </a:xfrm>
          <a:custGeom>
            <a:avLst/>
            <a:gdLst/>
            <a:ahLst/>
            <a:cxnLst/>
            <a:rect l="l" t="t" r="r" b="b"/>
            <a:pathLst>
              <a:path w="7197550" h="5629242">
                <a:moveTo>
                  <a:pt x="0" y="0"/>
                </a:moveTo>
                <a:lnTo>
                  <a:pt x="7197550" y="0"/>
                </a:lnTo>
                <a:lnTo>
                  <a:pt x="7197550" y="5629242"/>
                </a:lnTo>
                <a:lnTo>
                  <a:pt x="0" y="56292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39" r="-53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052214" y="2041348"/>
            <a:ext cx="7780957" cy="5629242"/>
          </a:xfrm>
          <a:custGeom>
            <a:avLst/>
            <a:gdLst/>
            <a:ahLst/>
            <a:cxnLst/>
            <a:rect l="l" t="t" r="r" b="b"/>
            <a:pathLst>
              <a:path w="7780957" h="5629242">
                <a:moveTo>
                  <a:pt x="0" y="0"/>
                </a:moveTo>
                <a:lnTo>
                  <a:pt x="7780957" y="0"/>
                </a:lnTo>
                <a:lnTo>
                  <a:pt x="7780957" y="5629242"/>
                </a:lnTo>
                <a:lnTo>
                  <a:pt x="0" y="56292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225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684388" y="7945074"/>
            <a:ext cx="11301259" cy="1935341"/>
          </a:xfrm>
          <a:custGeom>
            <a:avLst/>
            <a:gdLst/>
            <a:ahLst/>
            <a:cxnLst/>
            <a:rect l="l" t="t" r="r" b="b"/>
            <a:pathLst>
              <a:path w="11301259" h="1935341">
                <a:moveTo>
                  <a:pt x="0" y="0"/>
                </a:moveTo>
                <a:lnTo>
                  <a:pt x="11301259" y="0"/>
                </a:lnTo>
                <a:lnTo>
                  <a:pt x="11301259" y="1935340"/>
                </a:lnTo>
                <a:lnTo>
                  <a:pt x="0" y="1935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065853" y="703035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Community Help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4" name="Freeform 4"/>
          <p:cNvSpPr/>
          <p:nvPr/>
        </p:nvSpPr>
        <p:spPr>
          <a:xfrm rot="3459258" flipH="1">
            <a:off x="19021170" y="-2379645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6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6" y="3905662"/>
                </a:lnTo>
                <a:lnTo>
                  <a:pt x="25067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245636" flipH="1">
            <a:off x="-2064610" y="9007191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6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6" y="3374560"/>
                </a:lnTo>
                <a:lnTo>
                  <a:pt x="17056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88334">
            <a:off x="6978835" y="10078947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2" y="0"/>
                </a:lnTo>
                <a:lnTo>
                  <a:pt x="3788362" y="737009"/>
                </a:lnTo>
                <a:lnTo>
                  <a:pt x="0" y="737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641820" y="546742"/>
            <a:ext cx="5740250" cy="5757669"/>
            <a:chOff x="0" y="0"/>
            <a:chExt cx="7653666" cy="7676892"/>
          </a:xfrm>
        </p:grpSpPr>
        <p:sp>
          <p:nvSpPr>
            <p:cNvPr id="8" name="Freeform 8"/>
            <p:cNvSpPr/>
            <p:nvPr/>
          </p:nvSpPr>
          <p:spPr>
            <a:xfrm rot="1060722" flipH="1">
              <a:off x="785415" y="779137"/>
              <a:ext cx="6082836" cy="6118617"/>
            </a:xfrm>
            <a:custGeom>
              <a:avLst/>
              <a:gdLst/>
              <a:ahLst/>
              <a:cxnLst/>
              <a:rect l="l" t="t" r="r" b="b"/>
              <a:pathLst>
                <a:path w="6082836" h="6118617">
                  <a:moveTo>
                    <a:pt x="6082836" y="0"/>
                  </a:moveTo>
                  <a:lnTo>
                    <a:pt x="0" y="0"/>
                  </a:lnTo>
                  <a:lnTo>
                    <a:pt x="0" y="6118617"/>
                  </a:lnTo>
                  <a:lnTo>
                    <a:pt x="6082836" y="6118617"/>
                  </a:lnTo>
                  <a:lnTo>
                    <a:pt x="6082836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671662">
              <a:off x="2454617" y="2673816"/>
              <a:ext cx="2744432" cy="2624675"/>
            </a:xfrm>
            <a:custGeom>
              <a:avLst/>
              <a:gdLst/>
              <a:ahLst/>
              <a:cxnLst/>
              <a:rect l="l" t="t" r="r" b="b"/>
              <a:pathLst>
                <a:path w="2744432" h="2624675">
                  <a:moveTo>
                    <a:pt x="0" y="0"/>
                  </a:moveTo>
                  <a:lnTo>
                    <a:pt x="2744432" y="0"/>
                  </a:lnTo>
                  <a:lnTo>
                    <a:pt x="2744432" y="2624675"/>
                  </a:lnTo>
                  <a:lnTo>
                    <a:pt x="0" y="262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8079938" y="7917780"/>
            <a:ext cx="4712277" cy="4738440"/>
            <a:chOff x="0" y="0"/>
            <a:chExt cx="6283036" cy="6317920"/>
          </a:xfrm>
        </p:grpSpPr>
        <p:sp>
          <p:nvSpPr>
            <p:cNvPr id="11" name="Freeform 11"/>
            <p:cNvSpPr/>
            <p:nvPr/>
          </p:nvSpPr>
          <p:spPr>
            <a:xfrm rot="98986" flipH="1">
              <a:off x="87186" y="86661"/>
              <a:ext cx="6108665" cy="6144598"/>
            </a:xfrm>
            <a:custGeom>
              <a:avLst/>
              <a:gdLst/>
              <a:ahLst/>
              <a:cxnLst/>
              <a:rect l="l" t="t" r="r" b="b"/>
              <a:pathLst>
                <a:path w="6108665" h="6144598">
                  <a:moveTo>
                    <a:pt x="6108665" y="0"/>
                  </a:moveTo>
                  <a:lnTo>
                    <a:pt x="0" y="0"/>
                  </a:lnTo>
                  <a:lnTo>
                    <a:pt x="0" y="6144598"/>
                  </a:lnTo>
                  <a:lnTo>
                    <a:pt x="6108665" y="6144598"/>
                  </a:lnTo>
                  <a:lnTo>
                    <a:pt x="6108665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790998" y="2021281"/>
              <a:ext cx="2701039" cy="2622464"/>
            </a:xfrm>
            <a:custGeom>
              <a:avLst/>
              <a:gdLst/>
              <a:ahLst/>
              <a:cxnLst/>
              <a:rect l="l" t="t" r="r" b="b"/>
              <a:pathLst>
                <a:path w="2701039" h="2622464">
                  <a:moveTo>
                    <a:pt x="0" y="0"/>
                  </a:moveTo>
                  <a:lnTo>
                    <a:pt x="2701040" y="0"/>
                  </a:lnTo>
                  <a:lnTo>
                    <a:pt x="2701040" y="2622463"/>
                  </a:lnTo>
                  <a:lnTo>
                    <a:pt x="0" y="2622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6058198" y="3332157"/>
            <a:ext cx="6171603" cy="5688653"/>
          </a:xfrm>
          <a:custGeom>
            <a:avLst/>
            <a:gdLst/>
            <a:ahLst/>
            <a:cxnLst/>
            <a:rect l="l" t="t" r="r" b="b"/>
            <a:pathLst>
              <a:path w="6171603" h="5688653">
                <a:moveTo>
                  <a:pt x="0" y="0"/>
                </a:moveTo>
                <a:lnTo>
                  <a:pt x="6171604" y="0"/>
                </a:lnTo>
                <a:lnTo>
                  <a:pt x="6171604" y="5688653"/>
                </a:lnTo>
                <a:lnTo>
                  <a:pt x="0" y="56886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027777" y="4645750"/>
            <a:ext cx="1835932" cy="1846125"/>
            <a:chOff x="0" y="0"/>
            <a:chExt cx="2447910" cy="2461501"/>
          </a:xfrm>
        </p:grpSpPr>
        <p:sp>
          <p:nvSpPr>
            <p:cNvPr id="15" name="Freeform 15"/>
            <p:cNvSpPr/>
            <p:nvPr/>
          </p:nvSpPr>
          <p:spPr>
            <a:xfrm rot="98986" flipH="1">
              <a:off x="33968" y="33764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3"/>
                  </a:lnTo>
                  <a:lnTo>
                    <a:pt x="2379973" y="2393973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410202">
              <a:off x="703255" y="837767"/>
              <a:ext cx="1041400" cy="751702"/>
            </a:xfrm>
            <a:custGeom>
              <a:avLst/>
              <a:gdLst/>
              <a:ahLst/>
              <a:cxnLst/>
              <a:rect l="l" t="t" r="r" b="b"/>
              <a:pathLst>
                <a:path w="1041400" h="751702">
                  <a:moveTo>
                    <a:pt x="0" y="0"/>
                  </a:moveTo>
                  <a:lnTo>
                    <a:pt x="1041400" y="0"/>
                  </a:lnTo>
                  <a:lnTo>
                    <a:pt x="1041400" y="751702"/>
                  </a:lnTo>
                  <a:lnTo>
                    <a:pt x="0" y="751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5769272" y="4415319"/>
            <a:ext cx="2324941" cy="2332685"/>
            <a:chOff x="0" y="0"/>
            <a:chExt cx="3099922" cy="3110247"/>
          </a:xfrm>
        </p:grpSpPr>
        <p:sp>
          <p:nvSpPr>
            <p:cNvPr id="18" name="Freeform 18"/>
            <p:cNvSpPr/>
            <p:nvPr/>
          </p:nvSpPr>
          <p:spPr>
            <a:xfrm rot="926923" flipH="1">
              <a:off x="291684" y="289445"/>
              <a:ext cx="2516554" cy="2531358"/>
            </a:xfrm>
            <a:custGeom>
              <a:avLst/>
              <a:gdLst/>
              <a:ahLst/>
              <a:cxnLst/>
              <a:rect l="l" t="t" r="r" b="b"/>
              <a:pathLst>
                <a:path w="2516554" h="2531358">
                  <a:moveTo>
                    <a:pt x="2516554" y="0"/>
                  </a:moveTo>
                  <a:lnTo>
                    <a:pt x="0" y="0"/>
                  </a:lnTo>
                  <a:lnTo>
                    <a:pt x="0" y="2531357"/>
                  </a:lnTo>
                  <a:lnTo>
                    <a:pt x="2516554" y="2531357"/>
                  </a:lnTo>
                  <a:lnTo>
                    <a:pt x="2516554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51822" y="1179273"/>
              <a:ext cx="1596277" cy="751702"/>
            </a:xfrm>
            <a:custGeom>
              <a:avLst/>
              <a:gdLst/>
              <a:ahLst/>
              <a:cxnLst/>
              <a:rect l="l" t="t" r="r" b="b"/>
              <a:pathLst>
                <a:path w="1596277" h="751702">
                  <a:moveTo>
                    <a:pt x="0" y="0"/>
                  </a:moveTo>
                  <a:lnTo>
                    <a:pt x="1596278" y="0"/>
                  </a:lnTo>
                  <a:lnTo>
                    <a:pt x="1596278" y="751701"/>
                  </a:lnTo>
                  <a:lnTo>
                    <a:pt x="0" y="75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5769272" y="4389620"/>
            <a:ext cx="2352943" cy="2358384"/>
            <a:chOff x="0" y="0"/>
            <a:chExt cx="3137257" cy="3144512"/>
          </a:xfrm>
        </p:grpSpPr>
        <p:sp>
          <p:nvSpPr>
            <p:cNvPr id="21" name="Freeform 21"/>
            <p:cNvSpPr/>
            <p:nvPr/>
          </p:nvSpPr>
          <p:spPr>
            <a:xfrm rot="1410231" flipH="1">
              <a:off x="378642" y="375269"/>
              <a:ext cx="2379973" cy="2393973"/>
            </a:xfrm>
            <a:custGeom>
              <a:avLst/>
              <a:gdLst/>
              <a:ahLst/>
              <a:cxnLst/>
              <a:rect l="l" t="t" r="r" b="b"/>
              <a:pathLst>
                <a:path w="2379973" h="2393973">
                  <a:moveTo>
                    <a:pt x="2379973" y="0"/>
                  </a:moveTo>
                  <a:lnTo>
                    <a:pt x="0" y="0"/>
                  </a:lnTo>
                  <a:lnTo>
                    <a:pt x="0" y="2393974"/>
                  </a:lnTo>
                  <a:lnTo>
                    <a:pt x="2379973" y="2393974"/>
                  </a:lnTo>
                  <a:lnTo>
                    <a:pt x="2379973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1001819">
              <a:off x="1016144" y="1196400"/>
              <a:ext cx="1104970" cy="751713"/>
            </a:xfrm>
            <a:custGeom>
              <a:avLst/>
              <a:gdLst/>
              <a:ahLst/>
              <a:cxnLst/>
              <a:rect l="l" t="t" r="r" b="b"/>
              <a:pathLst>
                <a:path w="1104970" h="751713">
                  <a:moveTo>
                    <a:pt x="0" y="0"/>
                  </a:moveTo>
                  <a:lnTo>
                    <a:pt x="1104969" y="0"/>
                  </a:lnTo>
                  <a:lnTo>
                    <a:pt x="1104969" y="751712"/>
                  </a:lnTo>
                  <a:lnTo>
                    <a:pt x="0" y="751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20874" r="-839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70865" y="9395393"/>
            <a:ext cx="12786818" cy="355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4"/>
              </a:lnSpc>
            </a:pPr>
            <a:r>
              <a:rPr lang="en-US" sz="20600" b="1" spc="-267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55936" y="-1846992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01083" y="-2041185"/>
            <a:ext cx="3906589" cy="210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  <p:sp>
        <p:nvSpPr>
          <p:cNvPr id="27" name="Freeform 27"/>
          <p:cNvSpPr/>
          <p:nvPr/>
        </p:nvSpPr>
        <p:spPr>
          <a:xfrm rot="5976154">
            <a:off x="3179887" y="-9043474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7"/>
                </a:lnTo>
                <a:lnTo>
                  <a:pt x="0" y="1446177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8964275" y="-1031535"/>
            <a:ext cx="3290292" cy="10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u="sng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Japan Supplier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36292" y="-1418367"/>
            <a:ext cx="3500586" cy="1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3"/>
              </a:lnSpc>
              <a:spcBef>
                <a:spcPct val="0"/>
              </a:spcBef>
            </a:pPr>
            <a:r>
              <a:rPr lang="en-US" sz="5729" u="sng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United Kingdom</a:t>
            </a:r>
          </a:p>
          <a:p>
            <a:pPr marL="0" lvl="0" indent="0" algn="ctr">
              <a:lnSpc>
                <a:spcPts val="5213"/>
              </a:lnSpc>
              <a:spcBef>
                <a:spcPct val="0"/>
              </a:spcBef>
            </a:pPr>
            <a:r>
              <a:rPr lang="en-US" sz="5729" u="sng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Supplier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92723" y="-1418367"/>
            <a:ext cx="2987725" cy="1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5729" u="sng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United States</a:t>
            </a:r>
          </a:p>
          <a:p>
            <a:pPr marL="0" lvl="0" indent="0" algn="ctr">
              <a:lnSpc>
                <a:spcPts val="5213"/>
              </a:lnSpc>
            </a:pPr>
            <a:r>
              <a:rPr lang="en-US" sz="5729" u="sng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Supplier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886128" y="651732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322936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Common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4" name="Freeform 4"/>
          <p:cNvSpPr/>
          <p:nvPr/>
        </p:nvSpPr>
        <p:spPr>
          <a:xfrm rot="3459258" flipH="1">
            <a:off x="19021170" y="-2379645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6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6" y="3905662"/>
                </a:lnTo>
                <a:lnTo>
                  <a:pt x="25067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245636" flipH="1">
            <a:off x="-2064610" y="9007191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6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6" y="3374560"/>
                </a:lnTo>
                <a:lnTo>
                  <a:pt x="17056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5936" y="-1846992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01083" y="-2041185"/>
            <a:ext cx="3906589" cy="210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  <p:sp>
        <p:nvSpPr>
          <p:cNvPr id="9" name="Freeform 9"/>
          <p:cNvSpPr/>
          <p:nvPr/>
        </p:nvSpPr>
        <p:spPr>
          <a:xfrm rot="5976154">
            <a:off x="3179887" y="-9043474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7"/>
                </a:lnTo>
                <a:lnTo>
                  <a:pt x="0" y="14461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40906" y="3602980"/>
            <a:ext cx="1157682" cy="1067089"/>
          </a:xfrm>
          <a:custGeom>
            <a:avLst/>
            <a:gdLst/>
            <a:ahLst/>
            <a:cxnLst/>
            <a:rect l="l" t="t" r="r" b="b"/>
            <a:pathLst>
              <a:path w="1157682" h="1067089">
                <a:moveTo>
                  <a:pt x="0" y="0"/>
                </a:moveTo>
                <a:lnTo>
                  <a:pt x="1157682" y="0"/>
                </a:lnTo>
                <a:lnTo>
                  <a:pt x="1157682" y="1067089"/>
                </a:lnTo>
                <a:lnTo>
                  <a:pt x="0" y="10670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98986" flipH="1">
            <a:off x="2139978" y="3854136"/>
            <a:ext cx="334830" cy="336800"/>
          </a:xfrm>
          <a:custGeom>
            <a:avLst/>
            <a:gdLst/>
            <a:ahLst/>
            <a:cxnLst/>
            <a:rect l="l" t="t" r="r" b="b"/>
            <a:pathLst>
              <a:path w="334830" h="336800">
                <a:moveTo>
                  <a:pt x="334831" y="0"/>
                </a:moveTo>
                <a:lnTo>
                  <a:pt x="0" y="0"/>
                </a:lnTo>
                <a:lnTo>
                  <a:pt x="0" y="336800"/>
                </a:lnTo>
                <a:lnTo>
                  <a:pt x="334831" y="336800"/>
                </a:lnTo>
                <a:lnTo>
                  <a:pt x="334831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10202">
            <a:off x="2234138" y="3967249"/>
            <a:ext cx="146511" cy="105754"/>
          </a:xfrm>
          <a:custGeom>
            <a:avLst/>
            <a:gdLst/>
            <a:ahLst/>
            <a:cxnLst/>
            <a:rect l="l" t="t" r="r" b="b"/>
            <a:pathLst>
              <a:path w="146511" h="105754">
                <a:moveTo>
                  <a:pt x="0" y="0"/>
                </a:moveTo>
                <a:lnTo>
                  <a:pt x="146511" y="0"/>
                </a:lnTo>
                <a:lnTo>
                  <a:pt x="146511" y="105754"/>
                </a:lnTo>
                <a:lnTo>
                  <a:pt x="0" y="105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926923" flipH="1">
            <a:off x="2127745" y="3846882"/>
            <a:ext cx="354045" cy="356128"/>
          </a:xfrm>
          <a:custGeom>
            <a:avLst/>
            <a:gdLst/>
            <a:ahLst/>
            <a:cxnLst/>
            <a:rect l="l" t="t" r="r" b="b"/>
            <a:pathLst>
              <a:path w="354045" h="356128">
                <a:moveTo>
                  <a:pt x="354045" y="0"/>
                </a:moveTo>
                <a:lnTo>
                  <a:pt x="0" y="0"/>
                </a:lnTo>
                <a:lnTo>
                  <a:pt x="0" y="356128"/>
                </a:lnTo>
                <a:lnTo>
                  <a:pt x="354045" y="356128"/>
                </a:lnTo>
                <a:lnTo>
                  <a:pt x="354045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192480" y="3972069"/>
            <a:ext cx="224575" cy="105754"/>
          </a:xfrm>
          <a:custGeom>
            <a:avLst/>
            <a:gdLst/>
            <a:ahLst/>
            <a:cxnLst/>
            <a:rect l="l" t="t" r="r" b="b"/>
            <a:pathLst>
              <a:path w="224575" h="105754">
                <a:moveTo>
                  <a:pt x="0" y="0"/>
                </a:moveTo>
                <a:lnTo>
                  <a:pt x="224575" y="0"/>
                </a:lnTo>
                <a:lnTo>
                  <a:pt x="224575" y="105755"/>
                </a:lnTo>
                <a:lnTo>
                  <a:pt x="0" y="1057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10231" flipH="1">
            <a:off x="2139978" y="3854136"/>
            <a:ext cx="334830" cy="336800"/>
          </a:xfrm>
          <a:custGeom>
            <a:avLst/>
            <a:gdLst/>
            <a:ahLst/>
            <a:cxnLst/>
            <a:rect l="l" t="t" r="r" b="b"/>
            <a:pathLst>
              <a:path w="334830" h="336800">
                <a:moveTo>
                  <a:pt x="334831" y="0"/>
                </a:moveTo>
                <a:lnTo>
                  <a:pt x="0" y="0"/>
                </a:lnTo>
                <a:lnTo>
                  <a:pt x="0" y="336800"/>
                </a:lnTo>
                <a:lnTo>
                  <a:pt x="334831" y="336800"/>
                </a:lnTo>
                <a:lnTo>
                  <a:pt x="334831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001819">
            <a:off x="2229666" y="3969658"/>
            <a:ext cx="155454" cy="105756"/>
          </a:xfrm>
          <a:custGeom>
            <a:avLst/>
            <a:gdLst/>
            <a:ahLst/>
            <a:cxnLst/>
            <a:rect l="l" t="t" r="r" b="b"/>
            <a:pathLst>
              <a:path w="155454" h="105756">
                <a:moveTo>
                  <a:pt x="0" y="0"/>
                </a:moveTo>
                <a:lnTo>
                  <a:pt x="155455" y="0"/>
                </a:lnTo>
                <a:lnTo>
                  <a:pt x="155455" y="105756"/>
                </a:lnTo>
                <a:lnTo>
                  <a:pt x="0" y="105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3670388" y="3696986"/>
            <a:ext cx="1372917" cy="72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  <a:spcBef>
                <a:spcPct val="0"/>
              </a:spcBef>
            </a:pPr>
            <a:r>
              <a:rPr lang="en-US" sz="3813" spc="41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Ceramics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086709" y="3602980"/>
            <a:ext cx="14114583" cy="4844459"/>
            <a:chOff x="0" y="0"/>
            <a:chExt cx="18819444" cy="6459279"/>
          </a:xfrm>
        </p:grpSpPr>
        <p:sp>
          <p:nvSpPr>
            <p:cNvPr id="19" name="Freeform 19"/>
            <p:cNvSpPr/>
            <p:nvPr/>
          </p:nvSpPr>
          <p:spPr>
            <a:xfrm>
              <a:off x="72263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2111572" y="1855722"/>
              <a:ext cx="298823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Picture frames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72263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2114147" y="3535302"/>
              <a:ext cx="2673131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Anime merch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4147" y="5216498"/>
              <a:ext cx="298308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School Supplies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862094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862094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6862094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678983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8900970" y="112082"/>
              <a:ext cx="960774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Toys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900970" y="1855722"/>
              <a:ext cx="2662170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Vinyl Records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8809771" y="3535302"/>
              <a:ext cx="372423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Smartphone Cases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904907" y="5216498"/>
              <a:ext cx="216692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Electronics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13192772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3192772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3192772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3246769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15231648" y="112082"/>
              <a:ext cx="278023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Branded Mugs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5231648" y="1858516"/>
              <a:ext cx="165807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Trinkets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5231648" y="3509536"/>
              <a:ext cx="1877042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Music Box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5361845" y="5165332"/>
              <a:ext cx="345759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000000"/>
                  </a:solidFill>
                  <a:latin typeface="Ballpoint"/>
                  <a:ea typeface="Ballpoint"/>
                  <a:cs typeface="Ballpoint"/>
                  <a:sym typeface="Ballpoint"/>
                </a:rPr>
                <a:t>Themed Tin Cans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7458191" y="536564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673515" y="536564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Common</a:t>
            </a:r>
          </a:p>
        </p:txBody>
      </p:sp>
      <p:sp>
        <p:nvSpPr>
          <p:cNvPr id="43" name="Freeform 43"/>
          <p:cNvSpPr/>
          <p:nvPr/>
        </p:nvSpPr>
        <p:spPr>
          <a:xfrm rot="-7055713" flipH="1">
            <a:off x="17740351" y="9713586"/>
            <a:ext cx="1095299" cy="2166958"/>
          </a:xfrm>
          <a:custGeom>
            <a:avLst/>
            <a:gdLst/>
            <a:ahLst/>
            <a:cxnLst/>
            <a:rect l="l" t="t" r="r" b="b"/>
            <a:pathLst>
              <a:path w="1095299" h="2166958">
                <a:moveTo>
                  <a:pt x="1095298" y="0"/>
                </a:moveTo>
                <a:lnTo>
                  <a:pt x="0" y="0"/>
                </a:lnTo>
                <a:lnTo>
                  <a:pt x="0" y="2166957"/>
                </a:lnTo>
                <a:lnTo>
                  <a:pt x="1095298" y="2166957"/>
                </a:lnTo>
                <a:lnTo>
                  <a:pt x="109529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rot="9159937" flipH="1">
            <a:off x="18077406" y="-1083479"/>
            <a:ext cx="1095299" cy="2166958"/>
          </a:xfrm>
          <a:custGeom>
            <a:avLst/>
            <a:gdLst/>
            <a:ahLst/>
            <a:cxnLst/>
            <a:rect l="l" t="t" r="r" b="b"/>
            <a:pathLst>
              <a:path w="1095299" h="2166958">
                <a:moveTo>
                  <a:pt x="1095299" y="0"/>
                </a:moveTo>
                <a:lnTo>
                  <a:pt x="0" y="0"/>
                </a:lnTo>
                <a:lnTo>
                  <a:pt x="0" y="2166958"/>
                </a:lnTo>
                <a:lnTo>
                  <a:pt x="1095299" y="2166958"/>
                </a:lnTo>
                <a:lnTo>
                  <a:pt x="109529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065853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Process</a:t>
            </a:r>
          </a:p>
        </p:txBody>
      </p:sp>
      <p:sp>
        <p:nvSpPr>
          <p:cNvPr id="46" name="Freeform 46"/>
          <p:cNvSpPr/>
          <p:nvPr/>
        </p:nvSpPr>
        <p:spPr>
          <a:xfrm>
            <a:off x="8263147" y="10237271"/>
            <a:ext cx="1761705" cy="1859779"/>
          </a:xfrm>
          <a:custGeom>
            <a:avLst/>
            <a:gdLst/>
            <a:ahLst/>
            <a:cxnLst/>
            <a:rect l="l" t="t" r="r" b="b"/>
            <a:pathLst>
              <a:path w="1761705" h="1859779">
                <a:moveTo>
                  <a:pt x="0" y="0"/>
                </a:moveTo>
                <a:lnTo>
                  <a:pt x="1761706" y="0"/>
                </a:lnTo>
                <a:lnTo>
                  <a:pt x="1761706" y="1859779"/>
                </a:lnTo>
                <a:lnTo>
                  <a:pt x="0" y="185977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8198479" y="4787563"/>
            <a:ext cx="2076054" cy="1911584"/>
          </a:xfrm>
          <a:custGeom>
            <a:avLst/>
            <a:gdLst/>
            <a:ahLst/>
            <a:cxnLst/>
            <a:rect l="l" t="t" r="r" b="b"/>
            <a:pathLst>
              <a:path w="2076054" h="1911584">
                <a:moveTo>
                  <a:pt x="0" y="0"/>
                </a:moveTo>
                <a:lnTo>
                  <a:pt x="2076054" y="0"/>
                </a:lnTo>
                <a:lnTo>
                  <a:pt x="2076054" y="1911584"/>
                </a:lnTo>
                <a:lnTo>
                  <a:pt x="0" y="191158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-1790990" y="5202497"/>
            <a:ext cx="1877449" cy="1645425"/>
          </a:xfrm>
          <a:custGeom>
            <a:avLst/>
            <a:gdLst/>
            <a:ahLst/>
            <a:cxnLst/>
            <a:rect l="l" t="t" r="r" b="b"/>
            <a:pathLst>
              <a:path w="1877449" h="1645425">
                <a:moveTo>
                  <a:pt x="0" y="0"/>
                </a:moveTo>
                <a:lnTo>
                  <a:pt x="1877449" y="0"/>
                </a:lnTo>
                <a:lnTo>
                  <a:pt x="1877449" y="1645425"/>
                </a:lnTo>
                <a:lnTo>
                  <a:pt x="0" y="164542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 rot="-5840538" flipH="1">
            <a:off x="17787396" y="9652578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6"/>
                </a:lnTo>
                <a:lnTo>
                  <a:pt x="822165" y="1626586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 rot="2038404" flipH="1">
            <a:off x="-1106231" y="2736613"/>
            <a:ext cx="990247" cy="1542877"/>
          </a:xfrm>
          <a:custGeom>
            <a:avLst/>
            <a:gdLst/>
            <a:ahLst/>
            <a:cxnLst/>
            <a:rect l="l" t="t" r="r" b="b"/>
            <a:pathLst>
              <a:path w="990247" h="1542877">
                <a:moveTo>
                  <a:pt x="990247" y="0"/>
                </a:moveTo>
                <a:lnTo>
                  <a:pt x="0" y="0"/>
                </a:lnTo>
                <a:lnTo>
                  <a:pt x="0" y="1542878"/>
                </a:lnTo>
                <a:lnTo>
                  <a:pt x="990247" y="1542878"/>
                </a:lnTo>
                <a:lnTo>
                  <a:pt x="99024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F345C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55936" y="-1846992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01083" y="-2041185"/>
            <a:ext cx="3906589" cy="210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  <p:sp>
        <p:nvSpPr>
          <p:cNvPr id="7" name="Freeform 7"/>
          <p:cNvSpPr/>
          <p:nvPr/>
        </p:nvSpPr>
        <p:spPr>
          <a:xfrm rot="5976154">
            <a:off x="2363554" y="-3099895"/>
            <a:ext cx="12909168" cy="16396038"/>
          </a:xfrm>
          <a:custGeom>
            <a:avLst/>
            <a:gdLst/>
            <a:ahLst/>
            <a:cxnLst/>
            <a:rect l="l" t="t" r="r" b="b"/>
            <a:pathLst>
              <a:path w="12909168" h="16396038">
                <a:moveTo>
                  <a:pt x="0" y="0"/>
                </a:moveTo>
                <a:lnTo>
                  <a:pt x="12909168" y="0"/>
                </a:lnTo>
                <a:lnTo>
                  <a:pt x="12909168" y="16396038"/>
                </a:lnTo>
                <a:lnTo>
                  <a:pt x="0" y="16396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28084" y="3553817"/>
            <a:ext cx="1675414" cy="1544306"/>
          </a:xfrm>
          <a:custGeom>
            <a:avLst/>
            <a:gdLst/>
            <a:ahLst/>
            <a:cxnLst/>
            <a:rect l="l" t="t" r="r" b="b"/>
            <a:pathLst>
              <a:path w="1675414" h="1544306">
                <a:moveTo>
                  <a:pt x="0" y="0"/>
                </a:moveTo>
                <a:lnTo>
                  <a:pt x="1675414" y="0"/>
                </a:lnTo>
                <a:lnTo>
                  <a:pt x="1675414" y="1544307"/>
                </a:lnTo>
                <a:lnTo>
                  <a:pt x="0" y="1544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8986" flipH="1">
            <a:off x="8326651" y="3917295"/>
            <a:ext cx="484571" cy="487421"/>
          </a:xfrm>
          <a:custGeom>
            <a:avLst/>
            <a:gdLst/>
            <a:ahLst/>
            <a:cxnLst/>
            <a:rect l="l" t="t" r="r" b="b"/>
            <a:pathLst>
              <a:path w="484571" h="487421">
                <a:moveTo>
                  <a:pt x="484571" y="0"/>
                </a:moveTo>
                <a:lnTo>
                  <a:pt x="0" y="0"/>
                </a:lnTo>
                <a:lnTo>
                  <a:pt x="0" y="487421"/>
                </a:lnTo>
                <a:lnTo>
                  <a:pt x="484571" y="487421"/>
                </a:lnTo>
                <a:lnTo>
                  <a:pt x="48457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10202">
            <a:off x="8462920" y="4080993"/>
            <a:ext cx="212033" cy="153049"/>
          </a:xfrm>
          <a:custGeom>
            <a:avLst/>
            <a:gdLst/>
            <a:ahLst/>
            <a:cxnLst/>
            <a:rect l="l" t="t" r="r" b="b"/>
            <a:pathLst>
              <a:path w="212033" h="153049">
                <a:moveTo>
                  <a:pt x="0" y="0"/>
                </a:moveTo>
                <a:lnTo>
                  <a:pt x="212033" y="0"/>
                </a:lnTo>
                <a:lnTo>
                  <a:pt x="212033" y="153049"/>
                </a:lnTo>
                <a:lnTo>
                  <a:pt x="0" y="153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926923" flipH="1">
            <a:off x="8308946" y="3906797"/>
            <a:ext cx="512379" cy="515393"/>
          </a:xfrm>
          <a:custGeom>
            <a:avLst/>
            <a:gdLst/>
            <a:ahLst/>
            <a:cxnLst/>
            <a:rect l="l" t="t" r="r" b="b"/>
            <a:pathLst>
              <a:path w="512379" h="515393">
                <a:moveTo>
                  <a:pt x="512379" y="0"/>
                </a:moveTo>
                <a:lnTo>
                  <a:pt x="0" y="0"/>
                </a:lnTo>
                <a:lnTo>
                  <a:pt x="0" y="515393"/>
                </a:lnTo>
                <a:lnTo>
                  <a:pt x="512379" y="515393"/>
                </a:lnTo>
                <a:lnTo>
                  <a:pt x="5123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02632" y="4087969"/>
            <a:ext cx="325008" cy="153049"/>
          </a:xfrm>
          <a:custGeom>
            <a:avLst/>
            <a:gdLst/>
            <a:ahLst/>
            <a:cxnLst/>
            <a:rect l="l" t="t" r="r" b="b"/>
            <a:pathLst>
              <a:path w="325008" h="153049">
                <a:moveTo>
                  <a:pt x="0" y="0"/>
                </a:moveTo>
                <a:lnTo>
                  <a:pt x="325008" y="0"/>
                </a:lnTo>
                <a:lnTo>
                  <a:pt x="325008" y="153049"/>
                </a:lnTo>
                <a:lnTo>
                  <a:pt x="0" y="153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410231" flipH="1">
            <a:off x="8326651" y="3917295"/>
            <a:ext cx="484571" cy="487421"/>
          </a:xfrm>
          <a:custGeom>
            <a:avLst/>
            <a:gdLst/>
            <a:ahLst/>
            <a:cxnLst/>
            <a:rect l="l" t="t" r="r" b="b"/>
            <a:pathLst>
              <a:path w="484571" h="487421">
                <a:moveTo>
                  <a:pt x="484571" y="0"/>
                </a:moveTo>
                <a:lnTo>
                  <a:pt x="0" y="0"/>
                </a:lnTo>
                <a:lnTo>
                  <a:pt x="0" y="487421"/>
                </a:lnTo>
                <a:lnTo>
                  <a:pt x="484571" y="487421"/>
                </a:lnTo>
                <a:lnTo>
                  <a:pt x="48457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01819">
            <a:off x="8456449" y="4084480"/>
            <a:ext cx="224976" cy="153051"/>
          </a:xfrm>
          <a:custGeom>
            <a:avLst/>
            <a:gdLst/>
            <a:ahLst/>
            <a:cxnLst/>
            <a:rect l="l" t="t" r="r" b="b"/>
            <a:pathLst>
              <a:path w="224976" h="153051">
                <a:moveTo>
                  <a:pt x="0" y="0"/>
                </a:moveTo>
                <a:lnTo>
                  <a:pt x="224975" y="0"/>
                </a:lnTo>
                <a:lnTo>
                  <a:pt x="224975" y="153051"/>
                </a:lnTo>
                <a:lnTo>
                  <a:pt x="0" y="153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3483020" y="10084871"/>
            <a:ext cx="1372917" cy="72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  <a:spcBef>
                <a:spcPct val="0"/>
              </a:spcBef>
            </a:pPr>
            <a:r>
              <a:rPr lang="en-US" sz="3813" spc="41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Ceramics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086709" y="10237271"/>
            <a:ext cx="14114583" cy="4844459"/>
            <a:chOff x="0" y="0"/>
            <a:chExt cx="18819444" cy="6459279"/>
          </a:xfrm>
        </p:grpSpPr>
        <p:sp>
          <p:nvSpPr>
            <p:cNvPr id="17" name="Freeform 17"/>
            <p:cNvSpPr/>
            <p:nvPr/>
          </p:nvSpPr>
          <p:spPr>
            <a:xfrm>
              <a:off x="72263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2111572" y="1855722"/>
              <a:ext cx="298823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Picture frames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72263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2114147" y="3535302"/>
              <a:ext cx="2673131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Anime merch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114147" y="5216498"/>
              <a:ext cx="298308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School Supplies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6862094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6862094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862094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78983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8900970" y="112082"/>
              <a:ext cx="960774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Toys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900970" y="1855722"/>
              <a:ext cx="2662170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Vinyl Records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809771" y="3535302"/>
              <a:ext cx="372423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Smartphone Cases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904907" y="5216498"/>
              <a:ext cx="216692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Electronics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3192772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3192772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3192772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3246769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15231648" y="112082"/>
              <a:ext cx="278023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Branded Mugs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5231648" y="1858516"/>
              <a:ext cx="165807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Trinkets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5231648" y="3509536"/>
              <a:ext cx="1877042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Music Box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5361845" y="5165332"/>
              <a:ext cx="345759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Themed Tin Cans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1361461" y="4790703"/>
            <a:ext cx="2076054" cy="1911584"/>
          </a:xfrm>
          <a:custGeom>
            <a:avLst/>
            <a:gdLst/>
            <a:ahLst/>
            <a:cxnLst/>
            <a:rect l="l" t="t" r="r" b="b"/>
            <a:pathLst>
              <a:path w="2076054" h="1911584">
                <a:moveTo>
                  <a:pt x="0" y="0"/>
                </a:moveTo>
                <a:lnTo>
                  <a:pt x="2076055" y="0"/>
                </a:lnTo>
                <a:lnTo>
                  <a:pt x="2076055" y="1911583"/>
                </a:lnTo>
                <a:lnTo>
                  <a:pt x="0" y="19115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9159937" flipH="1">
            <a:off x="10454113" y="3667829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6"/>
                </a:lnTo>
                <a:lnTo>
                  <a:pt x="822165" y="1626586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5392452" y="5169803"/>
            <a:ext cx="1877449" cy="1645425"/>
          </a:xfrm>
          <a:custGeom>
            <a:avLst/>
            <a:gdLst/>
            <a:ahLst/>
            <a:cxnLst/>
            <a:rect l="l" t="t" r="r" b="b"/>
            <a:pathLst>
              <a:path w="1877449" h="1645425">
                <a:moveTo>
                  <a:pt x="0" y="0"/>
                </a:moveTo>
                <a:lnTo>
                  <a:pt x="1877449" y="0"/>
                </a:lnTo>
                <a:lnTo>
                  <a:pt x="1877449" y="1645425"/>
                </a:lnTo>
                <a:lnTo>
                  <a:pt x="0" y="16454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633386" flipH="1">
            <a:off x="6472647" y="6800252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5"/>
                </a:lnTo>
                <a:lnTo>
                  <a:pt x="822165" y="1626585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339295" y="6872783"/>
            <a:ext cx="1761705" cy="1859779"/>
          </a:xfrm>
          <a:custGeom>
            <a:avLst/>
            <a:gdLst/>
            <a:ahLst/>
            <a:cxnLst/>
            <a:rect l="l" t="t" r="r" b="b"/>
            <a:pathLst>
              <a:path w="1761705" h="1859779">
                <a:moveTo>
                  <a:pt x="0" y="0"/>
                </a:moveTo>
                <a:lnTo>
                  <a:pt x="1761705" y="0"/>
                </a:lnTo>
                <a:lnTo>
                  <a:pt x="1761705" y="1859779"/>
                </a:lnTo>
                <a:lnTo>
                  <a:pt x="0" y="1859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7531274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731388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Common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065853" y="849444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Process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853944" y="5356287"/>
            <a:ext cx="10147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Live sell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873058" y="8961162"/>
            <a:ext cx="54188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Sort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855504" y="5602308"/>
            <a:ext cx="1117848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Resupply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290493" y="2810960"/>
            <a:ext cx="18593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Pack &amp; Deliver</a:t>
            </a:r>
          </a:p>
        </p:txBody>
      </p:sp>
      <p:sp>
        <p:nvSpPr>
          <p:cNvPr id="51" name="Freeform 51"/>
          <p:cNvSpPr/>
          <p:nvPr/>
        </p:nvSpPr>
        <p:spPr>
          <a:xfrm rot="-5840538" flipH="1">
            <a:off x="10951905" y="6800252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5"/>
                </a:lnTo>
                <a:lnTo>
                  <a:pt x="822165" y="1626585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rot="2038404" flipH="1">
            <a:off x="6677744" y="3640152"/>
            <a:ext cx="990247" cy="1542877"/>
          </a:xfrm>
          <a:custGeom>
            <a:avLst/>
            <a:gdLst/>
            <a:ahLst/>
            <a:cxnLst/>
            <a:rect l="l" t="t" r="r" b="b"/>
            <a:pathLst>
              <a:path w="990247" h="1542877">
                <a:moveTo>
                  <a:pt x="990246" y="0"/>
                </a:moveTo>
                <a:lnTo>
                  <a:pt x="0" y="0"/>
                </a:lnTo>
                <a:lnTo>
                  <a:pt x="0" y="1542877"/>
                </a:lnTo>
                <a:lnTo>
                  <a:pt x="990246" y="1542877"/>
                </a:lnTo>
                <a:lnTo>
                  <a:pt x="99024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3" name="Freeform 53"/>
          <p:cNvSpPr/>
          <p:nvPr/>
        </p:nvSpPr>
        <p:spPr>
          <a:xfrm>
            <a:off x="15886090" y="10237271"/>
            <a:ext cx="2401910" cy="4114800"/>
          </a:xfrm>
          <a:custGeom>
            <a:avLst/>
            <a:gdLst/>
            <a:ahLst/>
            <a:cxnLst/>
            <a:rect l="l" t="t" r="r" b="b"/>
            <a:pathLst>
              <a:path w="2401910" h="4114800">
                <a:moveTo>
                  <a:pt x="0" y="0"/>
                </a:moveTo>
                <a:lnTo>
                  <a:pt x="2401910" y="0"/>
                </a:lnTo>
                <a:lnTo>
                  <a:pt x="2401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6645" y="10170596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F345C"/>
                </a:solidFill>
                <a:latin typeface="Itim"/>
                <a:ea typeface="Itim"/>
                <a:cs typeface="Itim"/>
                <a:sym typeface="Itim"/>
              </a:rPr>
              <a:t>Joshua Eirus Candido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06645" y="-3618642"/>
            <a:ext cx="8216677" cy="36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Our Shopee Surplus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55936" y="-1846992"/>
            <a:ext cx="8216677" cy="19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0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Brief Intro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01083" y="-2041185"/>
            <a:ext cx="3906589" cy="210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Mochi-Mochi </a:t>
            </a:r>
          </a:p>
          <a:p>
            <a:pPr marL="0" lvl="0" indent="0" algn="ctr">
              <a:lnSpc>
                <a:spcPts val="8021"/>
              </a:lnSpc>
              <a:spcBef>
                <a:spcPct val="0"/>
              </a:spcBef>
            </a:pPr>
            <a:r>
              <a:rPr lang="en-US" sz="5729" strike="noStrike" spc="63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Anik-Anik Surplus</a:t>
            </a:r>
          </a:p>
        </p:txBody>
      </p:sp>
      <p:sp>
        <p:nvSpPr>
          <p:cNvPr id="7" name="Freeform 7"/>
          <p:cNvSpPr/>
          <p:nvPr/>
        </p:nvSpPr>
        <p:spPr>
          <a:xfrm rot="5976154">
            <a:off x="2363554" y="-3099895"/>
            <a:ext cx="12909168" cy="16396038"/>
          </a:xfrm>
          <a:custGeom>
            <a:avLst/>
            <a:gdLst/>
            <a:ahLst/>
            <a:cxnLst/>
            <a:rect l="l" t="t" r="r" b="b"/>
            <a:pathLst>
              <a:path w="12909168" h="16396038">
                <a:moveTo>
                  <a:pt x="0" y="0"/>
                </a:moveTo>
                <a:lnTo>
                  <a:pt x="12909168" y="0"/>
                </a:lnTo>
                <a:lnTo>
                  <a:pt x="12909168" y="16396038"/>
                </a:lnTo>
                <a:lnTo>
                  <a:pt x="0" y="16396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28084" y="3553817"/>
            <a:ext cx="1675414" cy="1544306"/>
          </a:xfrm>
          <a:custGeom>
            <a:avLst/>
            <a:gdLst/>
            <a:ahLst/>
            <a:cxnLst/>
            <a:rect l="l" t="t" r="r" b="b"/>
            <a:pathLst>
              <a:path w="1675414" h="1544306">
                <a:moveTo>
                  <a:pt x="0" y="0"/>
                </a:moveTo>
                <a:lnTo>
                  <a:pt x="1675414" y="0"/>
                </a:lnTo>
                <a:lnTo>
                  <a:pt x="1675414" y="1544307"/>
                </a:lnTo>
                <a:lnTo>
                  <a:pt x="0" y="1544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8986" flipH="1">
            <a:off x="8326651" y="3917295"/>
            <a:ext cx="484571" cy="487421"/>
          </a:xfrm>
          <a:custGeom>
            <a:avLst/>
            <a:gdLst/>
            <a:ahLst/>
            <a:cxnLst/>
            <a:rect l="l" t="t" r="r" b="b"/>
            <a:pathLst>
              <a:path w="484571" h="487421">
                <a:moveTo>
                  <a:pt x="484571" y="0"/>
                </a:moveTo>
                <a:lnTo>
                  <a:pt x="0" y="0"/>
                </a:lnTo>
                <a:lnTo>
                  <a:pt x="0" y="487421"/>
                </a:lnTo>
                <a:lnTo>
                  <a:pt x="484571" y="487421"/>
                </a:lnTo>
                <a:lnTo>
                  <a:pt x="48457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10202">
            <a:off x="8462920" y="4080993"/>
            <a:ext cx="212033" cy="153049"/>
          </a:xfrm>
          <a:custGeom>
            <a:avLst/>
            <a:gdLst/>
            <a:ahLst/>
            <a:cxnLst/>
            <a:rect l="l" t="t" r="r" b="b"/>
            <a:pathLst>
              <a:path w="212033" h="153049">
                <a:moveTo>
                  <a:pt x="0" y="0"/>
                </a:moveTo>
                <a:lnTo>
                  <a:pt x="212033" y="0"/>
                </a:lnTo>
                <a:lnTo>
                  <a:pt x="212033" y="153049"/>
                </a:lnTo>
                <a:lnTo>
                  <a:pt x="0" y="153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926923" flipH="1">
            <a:off x="8308946" y="3906797"/>
            <a:ext cx="512379" cy="515393"/>
          </a:xfrm>
          <a:custGeom>
            <a:avLst/>
            <a:gdLst/>
            <a:ahLst/>
            <a:cxnLst/>
            <a:rect l="l" t="t" r="r" b="b"/>
            <a:pathLst>
              <a:path w="512379" h="515393">
                <a:moveTo>
                  <a:pt x="512379" y="0"/>
                </a:moveTo>
                <a:lnTo>
                  <a:pt x="0" y="0"/>
                </a:lnTo>
                <a:lnTo>
                  <a:pt x="0" y="515393"/>
                </a:lnTo>
                <a:lnTo>
                  <a:pt x="512379" y="515393"/>
                </a:lnTo>
                <a:lnTo>
                  <a:pt x="5123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02632" y="4087969"/>
            <a:ext cx="325008" cy="153049"/>
          </a:xfrm>
          <a:custGeom>
            <a:avLst/>
            <a:gdLst/>
            <a:ahLst/>
            <a:cxnLst/>
            <a:rect l="l" t="t" r="r" b="b"/>
            <a:pathLst>
              <a:path w="325008" h="153049">
                <a:moveTo>
                  <a:pt x="0" y="0"/>
                </a:moveTo>
                <a:lnTo>
                  <a:pt x="325008" y="0"/>
                </a:lnTo>
                <a:lnTo>
                  <a:pt x="325008" y="153049"/>
                </a:lnTo>
                <a:lnTo>
                  <a:pt x="0" y="153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410231" flipH="1">
            <a:off x="8326651" y="3917295"/>
            <a:ext cx="484571" cy="487421"/>
          </a:xfrm>
          <a:custGeom>
            <a:avLst/>
            <a:gdLst/>
            <a:ahLst/>
            <a:cxnLst/>
            <a:rect l="l" t="t" r="r" b="b"/>
            <a:pathLst>
              <a:path w="484571" h="487421">
                <a:moveTo>
                  <a:pt x="484571" y="0"/>
                </a:moveTo>
                <a:lnTo>
                  <a:pt x="0" y="0"/>
                </a:lnTo>
                <a:lnTo>
                  <a:pt x="0" y="487421"/>
                </a:lnTo>
                <a:lnTo>
                  <a:pt x="484571" y="487421"/>
                </a:lnTo>
                <a:lnTo>
                  <a:pt x="48457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01819">
            <a:off x="8456449" y="4084480"/>
            <a:ext cx="224976" cy="153051"/>
          </a:xfrm>
          <a:custGeom>
            <a:avLst/>
            <a:gdLst/>
            <a:ahLst/>
            <a:cxnLst/>
            <a:rect l="l" t="t" r="r" b="b"/>
            <a:pathLst>
              <a:path w="224976" h="153051">
                <a:moveTo>
                  <a:pt x="0" y="0"/>
                </a:moveTo>
                <a:lnTo>
                  <a:pt x="224975" y="0"/>
                </a:lnTo>
                <a:lnTo>
                  <a:pt x="224975" y="153051"/>
                </a:lnTo>
                <a:lnTo>
                  <a:pt x="0" y="153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3483020" y="10084871"/>
            <a:ext cx="1372917" cy="72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  <a:spcBef>
                <a:spcPct val="0"/>
              </a:spcBef>
            </a:pPr>
            <a:r>
              <a:rPr lang="en-US" sz="3813" spc="41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Ceramics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086709" y="10237271"/>
            <a:ext cx="14114583" cy="4844459"/>
            <a:chOff x="0" y="0"/>
            <a:chExt cx="18819444" cy="6459279"/>
          </a:xfrm>
        </p:grpSpPr>
        <p:sp>
          <p:nvSpPr>
            <p:cNvPr id="17" name="Freeform 17"/>
            <p:cNvSpPr/>
            <p:nvPr/>
          </p:nvSpPr>
          <p:spPr>
            <a:xfrm>
              <a:off x="72263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2111572" y="1855722"/>
              <a:ext cx="298823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Picture frames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72263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2114147" y="3535302"/>
              <a:ext cx="2673131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Anime merch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114147" y="5216498"/>
              <a:ext cx="298308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School Supplies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6862094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6862094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862094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78983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8900970" y="112082"/>
              <a:ext cx="960774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Toys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900970" y="1855722"/>
              <a:ext cx="2662170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Vinyl Records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809771" y="3535302"/>
              <a:ext cx="372423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Smartphone Cases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904907" y="5216498"/>
              <a:ext cx="216692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Electronics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3192772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3192772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3192772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3246769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15231648" y="112082"/>
              <a:ext cx="278023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Branded Mugs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5231648" y="1858516"/>
              <a:ext cx="165807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Trinkets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5231648" y="3509536"/>
              <a:ext cx="1877042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Music Box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5361845" y="5165332"/>
              <a:ext cx="345759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Themed Tin Cans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1361461" y="4790703"/>
            <a:ext cx="2076054" cy="1911584"/>
          </a:xfrm>
          <a:custGeom>
            <a:avLst/>
            <a:gdLst/>
            <a:ahLst/>
            <a:cxnLst/>
            <a:rect l="l" t="t" r="r" b="b"/>
            <a:pathLst>
              <a:path w="2076054" h="1911584">
                <a:moveTo>
                  <a:pt x="0" y="0"/>
                </a:moveTo>
                <a:lnTo>
                  <a:pt x="2076055" y="0"/>
                </a:lnTo>
                <a:lnTo>
                  <a:pt x="2076055" y="1911583"/>
                </a:lnTo>
                <a:lnTo>
                  <a:pt x="0" y="19115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9159937" flipH="1">
            <a:off x="10454113" y="3667829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6"/>
                </a:lnTo>
                <a:lnTo>
                  <a:pt x="822165" y="1626586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5392452" y="5169803"/>
            <a:ext cx="1877449" cy="1645425"/>
          </a:xfrm>
          <a:custGeom>
            <a:avLst/>
            <a:gdLst/>
            <a:ahLst/>
            <a:cxnLst/>
            <a:rect l="l" t="t" r="r" b="b"/>
            <a:pathLst>
              <a:path w="1877449" h="1645425">
                <a:moveTo>
                  <a:pt x="0" y="0"/>
                </a:moveTo>
                <a:lnTo>
                  <a:pt x="1877449" y="0"/>
                </a:lnTo>
                <a:lnTo>
                  <a:pt x="1877449" y="1645425"/>
                </a:lnTo>
                <a:lnTo>
                  <a:pt x="0" y="16454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633386" flipH="1">
            <a:off x="6472647" y="6800252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5"/>
                </a:lnTo>
                <a:lnTo>
                  <a:pt x="822165" y="1626585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339295" y="6872783"/>
            <a:ext cx="1761705" cy="1859779"/>
          </a:xfrm>
          <a:custGeom>
            <a:avLst/>
            <a:gdLst/>
            <a:ahLst/>
            <a:cxnLst/>
            <a:rect l="l" t="t" r="r" b="b"/>
            <a:pathLst>
              <a:path w="1761705" h="1859779">
                <a:moveTo>
                  <a:pt x="0" y="0"/>
                </a:moveTo>
                <a:lnTo>
                  <a:pt x="1761705" y="0"/>
                </a:lnTo>
                <a:lnTo>
                  <a:pt x="1761705" y="1859779"/>
                </a:lnTo>
                <a:lnTo>
                  <a:pt x="0" y="1859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7531274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731388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Common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065853" y="849444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Process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853944" y="5356287"/>
            <a:ext cx="10147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Live sell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873058" y="8961162"/>
            <a:ext cx="54188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Sort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855504" y="5602308"/>
            <a:ext cx="1117848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Resupply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290493" y="2810960"/>
            <a:ext cx="18593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Pack &amp; Deliver</a:t>
            </a:r>
          </a:p>
        </p:txBody>
      </p:sp>
      <p:sp>
        <p:nvSpPr>
          <p:cNvPr id="51" name="Freeform 51"/>
          <p:cNvSpPr/>
          <p:nvPr/>
        </p:nvSpPr>
        <p:spPr>
          <a:xfrm rot="-5840538" flipH="1">
            <a:off x="10951905" y="6800252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5"/>
                </a:lnTo>
                <a:lnTo>
                  <a:pt x="822165" y="1626585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rot="2038404" flipH="1">
            <a:off x="6677744" y="3640152"/>
            <a:ext cx="990247" cy="1542877"/>
          </a:xfrm>
          <a:custGeom>
            <a:avLst/>
            <a:gdLst/>
            <a:ahLst/>
            <a:cxnLst/>
            <a:rect l="l" t="t" r="r" b="b"/>
            <a:pathLst>
              <a:path w="990247" h="1542877">
                <a:moveTo>
                  <a:pt x="990246" y="0"/>
                </a:moveTo>
                <a:lnTo>
                  <a:pt x="0" y="0"/>
                </a:lnTo>
                <a:lnTo>
                  <a:pt x="0" y="1542877"/>
                </a:lnTo>
                <a:lnTo>
                  <a:pt x="990246" y="1542877"/>
                </a:lnTo>
                <a:lnTo>
                  <a:pt x="99024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3" name="Freeform 53"/>
          <p:cNvSpPr/>
          <p:nvPr/>
        </p:nvSpPr>
        <p:spPr>
          <a:xfrm>
            <a:off x="15886090" y="8408471"/>
            <a:ext cx="2401910" cy="4114800"/>
          </a:xfrm>
          <a:custGeom>
            <a:avLst/>
            <a:gdLst/>
            <a:ahLst/>
            <a:cxnLst/>
            <a:rect l="l" t="t" r="r" b="b"/>
            <a:pathLst>
              <a:path w="2401910" h="4114800">
                <a:moveTo>
                  <a:pt x="0" y="0"/>
                </a:moveTo>
                <a:lnTo>
                  <a:pt x="2401910" y="0"/>
                </a:lnTo>
                <a:lnTo>
                  <a:pt x="2401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673555" y="-13359732"/>
            <a:ext cx="12909168" cy="16396038"/>
          </a:xfrm>
          <a:custGeom>
            <a:avLst/>
            <a:gdLst/>
            <a:ahLst/>
            <a:cxnLst/>
            <a:rect l="l" t="t" r="r" b="b"/>
            <a:pathLst>
              <a:path w="12909168" h="16396038">
                <a:moveTo>
                  <a:pt x="0" y="0"/>
                </a:moveTo>
                <a:lnTo>
                  <a:pt x="12909168" y="0"/>
                </a:lnTo>
                <a:lnTo>
                  <a:pt x="12909168" y="16396038"/>
                </a:lnTo>
                <a:lnTo>
                  <a:pt x="0" y="16396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68323" y="2569969"/>
            <a:ext cx="5172109" cy="4767373"/>
          </a:xfrm>
          <a:custGeom>
            <a:avLst/>
            <a:gdLst/>
            <a:ahLst/>
            <a:cxnLst/>
            <a:rect l="l" t="t" r="r" b="b"/>
            <a:pathLst>
              <a:path w="5172109" h="4767373">
                <a:moveTo>
                  <a:pt x="0" y="0"/>
                </a:moveTo>
                <a:lnTo>
                  <a:pt x="5172109" y="0"/>
                </a:lnTo>
                <a:lnTo>
                  <a:pt x="5172109" y="4767373"/>
                </a:lnTo>
                <a:lnTo>
                  <a:pt x="0" y="4767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7072606" y="3692047"/>
            <a:ext cx="1495902" cy="1504701"/>
          </a:xfrm>
          <a:custGeom>
            <a:avLst/>
            <a:gdLst/>
            <a:ahLst/>
            <a:cxnLst/>
            <a:rect l="l" t="t" r="r" b="b"/>
            <a:pathLst>
              <a:path w="1495902" h="1504701">
                <a:moveTo>
                  <a:pt x="1495901" y="0"/>
                </a:moveTo>
                <a:lnTo>
                  <a:pt x="0" y="0"/>
                </a:lnTo>
                <a:lnTo>
                  <a:pt x="0" y="1504701"/>
                </a:lnTo>
                <a:lnTo>
                  <a:pt x="1495901" y="1504701"/>
                </a:lnTo>
                <a:lnTo>
                  <a:pt x="149590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7493277" y="4197393"/>
            <a:ext cx="654559" cy="472472"/>
          </a:xfrm>
          <a:custGeom>
            <a:avLst/>
            <a:gdLst/>
            <a:ahLst/>
            <a:cxnLst/>
            <a:rect l="l" t="t" r="r" b="b"/>
            <a:pathLst>
              <a:path w="654559" h="472472">
                <a:moveTo>
                  <a:pt x="0" y="0"/>
                </a:moveTo>
                <a:lnTo>
                  <a:pt x="654559" y="0"/>
                </a:lnTo>
                <a:lnTo>
                  <a:pt x="654559" y="472472"/>
                </a:lnTo>
                <a:lnTo>
                  <a:pt x="0" y="472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7017949" y="3659640"/>
            <a:ext cx="1581748" cy="1591052"/>
          </a:xfrm>
          <a:custGeom>
            <a:avLst/>
            <a:gdLst/>
            <a:ahLst/>
            <a:cxnLst/>
            <a:rect l="l" t="t" r="r" b="b"/>
            <a:pathLst>
              <a:path w="1581748" h="1591052">
                <a:moveTo>
                  <a:pt x="1581748" y="0"/>
                </a:moveTo>
                <a:lnTo>
                  <a:pt x="0" y="0"/>
                </a:lnTo>
                <a:lnTo>
                  <a:pt x="0" y="1591052"/>
                </a:lnTo>
                <a:lnTo>
                  <a:pt x="1581748" y="1591052"/>
                </a:lnTo>
                <a:lnTo>
                  <a:pt x="158174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07163" y="4218930"/>
            <a:ext cx="1003320" cy="472472"/>
          </a:xfrm>
          <a:custGeom>
            <a:avLst/>
            <a:gdLst/>
            <a:ahLst/>
            <a:cxnLst/>
            <a:rect l="l" t="t" r="r" b="b"/>
            <a:pathLst>
              <a:path w="1003320" h="472472">
                <a:moveTo>
                  <a:pt x="0" y="0"/>
                </a:moveTo>
                <a:lnTo>
                  <a:pt x="1003320" y="0"/>
                </a:lnTo>
                <a:lnTo>
                  <a:pt x="1003320" y="472472"/>
                </a:lnTo>
                <a:lnTo>
                  <a:pt x="0" y="472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7072606" y="3692047"/>
            <a:ext cx="1495902" cy="1504701"/>
          </a:xfrm>
          <a:custGeom>
            <a:avLst/>
            <a:gdLst/>
            <a:ahLst/>
            <a:cxnLst/>
            <a:rect l="l" t="t" r="r" b="b"/>
            <a:pathLst>
              <a:path w="1495902" h="1504701">
                <a:moveTo>
                  <a:pt x="1495901" y="0"/>
                </a:moveTo>
                <a:lnTo>
                  <a:pt x="0" y="0"/>
                </a:lnTo>
                <a:lnTo>
                  <a:pt x="0" y="1504701"/>
                </a:lnTo>
                <a:lnTo>
                  <a:pt x="1495901" y="1504701"/>
                </a:lnTo>
                <a:lnTo>
                  <a:pt x="149590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7473299" y="4208158"/>
            <a:ext cx="694515" cy="472479"/>
          </a:xfrm>
          <a:custGeom>
            <a:avLst/>
            <a:gdLst/>
            <a:ahLst/>
            <a:cxnLst/>
            <a:rect l="l" t="t" r="r" b="b"/>
            <a:pathLst>
              <a:path w="694515" h="472479">
                <a:moveTo>
                  <a:pt x="0" y="0"/>
                </a:moveTo>
                <a:lnTo>
                  <a:pt x="694515" y="0"/>
                </a:lnTo>
                <a:lnTo>
                  <a:pt x="694515" y="472479"/>
                </a:lnTo>
                <a:lnTo>
                  <a:pt x="0" y="472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2086709" y="10237271"/>
            <a:ext cx="14114583" cy="4844459"/>
            <a:chOff x="0" y="0"/>
            <a:chExt cx="18819444" cy="6459279"/>
          </a:xfrm>
        </p:grpSpPr>
        <p:sp>
          <p:nvSpPr>
            <p:cNvPr id="12" name="Freeform 12"/>
            <p:cNvSpPr/>
            <p:nvPr/>
          </p:nvSpPr>
          <p:spPr>
            <a:xfrm>
              <a:off x="72263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111572" y="1855722"/>
              <a:ext cx="298823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Picture frames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72263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114147" y="3535302"/>
              <a:ext cx="2673131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Anime merch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14147" y="5216498"/>
              <a:ext cx="298308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School Supplies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6862094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862094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6862094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6789830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7" y="0"/>
                  </a:lnTo>
                  <a:lnTo>
                    <a:pt x="1543577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8900970" y="112082"/>
              <a:ext cx="960774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Toys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900970" y="1855722"/>
              <a:ext cx="2662170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Vinyl Records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809771" y="3535302"/>
              <a:ext cx="372423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Smartphone Cases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904907" y="5216498"/>
              <a:ext cx="216692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Electronics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3192772" y="0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3192772" y="1682921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3192772" y="3359707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3246769" y="5036493"/>
              <a:ext cx="1543577" cy="1422786"/>
            </a:xfrm>
            <a:custGeom>
              <a:avLst/>
              <a:gdLst/>
              <a:ahLst/>
              <a:cxnLst/>
              <a:rect l="l" t="t" r="r" b="b"/>
              <a:pathLst>
                <a:path w="1543577" h="1422786">
                  <a:moveTo>
                    <a:pt x="0" y="0"/>
                  </a:moveTo>
                  <a:lnTo>
                    <a:pt x="1543576" y="0"/>
                  </a:lnTo>
                  <a:lnTo>
                    <a:pt x="1543576" y="1422786"/>
                  </a:lnTo>
                  <a:lnTo>
                    <a:pt x="0" y="142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15231648" y="112082"/>
              <a:ext cx="2780236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Branded Mugs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5231648" y="1858516"/>
              <a:ext cx="1658078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Trinkets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5231648" y="3509536"/>
              <a:ext cx="1877042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Music Box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361845" y="5165332"/>
              <a:ext cx="3457599" cy="91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8"/>
                </a:lnSpc>
                <a:spcBef>
                  <a:spcPct val="0"/>
                </a:spcBef>
              </a:pPr>
              <a:r>
                <a:rPr lang="en-US" sz="3813" spc="41">
                  <a:solidFill>
                    <a:srgbClr val="2F345C"/>
                  </a:solidFill>
                  <a:latin typeface="Ballpoint"/>
                  <a:ea typeface="Ballpoint"/>
                  <a:cs typeface="Ballpoint"/>
                  <a:sym typeface="Ballpoint"/>
                </a:rPr>
                <a:t>Themed Tin Cans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16049018" y="10031382"/>
            <a:ext cx="2076054" cy="1911584"/>
          </a:xfrm>
          <a:custGeom>
            <a:avLst/>
            <a:gdLst/>
            <a:ahLst/>
            <a:cxnLst/>
            <a:rect l="l" t="t" r="r" b="b"/>
            <a:pathLst>
              <a:path w="2076054" h="1911584">
                <a:moveTo>
                  <a:pt x="0" y="0"/>
                </a:moveTo>
                <a:lnTo>
                  <a:pt x="2076054" y="0"/>
                </a:lnTo>
                <a:lnTo>
                  <a:pt x="2076054" y="1911584"/>
                </a:lnTo>
                <a:lnTo>
                  <a:pt x="0" y="1911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9159937" flipH="1">
            <a:off x="16675963" y="9711526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6"/>
                </a:lnTo>
                <a:lnTo>
                  <a:pt x="822165" y="1626586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6143420" y="10031382"/>
            <a:ext cx="1877449" cy="1645425"/>
          </a:xfrm>
          <a:custGeom>
            <a:avLst/>
            <a:gdLst/>
            <a:ahLst/>
            <a:cxnLst/>
            <a:rect l="l" t="t" r="r" b="b"/>
            <a:pathLst>
              <a:path w="1877449" h="1645425">
                <a:moveTo>
                  <a:pt x="0" y="0"/>
                </a:moveTo>
                <a:lnTo>
                  <a:pt x="1877448" y="0"/>
                </a:lnTo>
                <a:lnTo>
                  <a:pt x="1877448" y="1645425"/>
                </a:lnTo>
                <a:lnTo>
                  <a:pt x="0" y="16454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1633386" flipH="1">
            <a:off x="16975478" y="10129348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5" y="0"/>
                </a:moveTo>
                <a:lnTo>
                  <a:pt x="0" y="0"/>
                </a:lnTo>
                <a:lnTo>
                  <a:pt x="0" y="1626585"/>
                </a:lnTo>
                <a:lnTo>
                  <a:pt x="822165" y="1626585"/>
                </a:lnTo>
                <a:lnTo>
                  <a:pt x="82216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7531274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trike="noStrike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Products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31388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Common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487184" y="10047406"/>
            <a:ext cx="10147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Live sell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648966" y="10047406"/>
            <a:ext cx="54188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Sort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360984" y="10008447"/>
            <a:ext cx="1117848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Resupply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161558" y="10010514"/>
            <a:ext cx="185931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Pack &amp; Deliver</a:t>
            </a:r>
          </a:p>
        </p:txBody>
      </p:sp>
      <p:sp>
        <p:nvSpPr>
          <p:cNvPr id="44" name="Freeform 44"/>
          <p:cNvSpPr/>
          <p:nvPr/>
        </p:nvSpPr>
        <p:spPr>
          <a:xfrm rot="-5840538" flipH="1">
            <a:off x="16508825" y="9842219"/>
            <a:ext cx="822165" cy="1626586"/>
          </a:xfrm>
          <a:custGeom>
            <a:avLst/>
            <a:gdLst/>
            <a:ahLst/>
            <a:cxnLst/>
            <a:rect l="l" t="t" r="r" b="b"/>
            <a:pathLst>
              <a:path w="822165" h="1626586">
                <a:moveTo>
                  <a:pt x="822166" y="0"/>
                </a:moveTo>
                <a:lnTo>
                  <a:pt x="0" y="0"/>
                </a:lnTo>
                <a:lnTo>
                  <a:pt x="0" y="1626586"/>
                </a:lnTo>
                <a:lnTo>
                  <a:pt x="822166" y="1626586"/>
                </a:lnTo>
                <a:lnTo>
                  <a:pt x="82216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rot="2038404" flipH="1">
            <a:off x="16395585" y="9988938"/>
            <a:ext cx="990247" cy="1542877"/>
          </a:xfrm>
          <a:custGeom>
            <a:avLst/>
            <a:gdLst/>
            <a:ahLst/>
            <a:cxnLst/>
            <a:rect l="l" t="t" r="r" b="b"/>
            <a:pathLst>
              <a:path w="990247" h="1542877">
                <a:moveTo>
                  <a:pt x="990247" y="0"/>
                </a:moveTo>
                <a:lnTo>
                  <a:pt x="0" y="0"/>
                </a:lnTo>
                <a:lnTo>
                  <a:pt x="0" y="1542877"/>
                </a:lnTo>
                <a:lnTo>
                  <a:pt x="990247" y="1542877"/>
                </a:lnTo>
                <a:lnTo>
                  <a:pt x="99024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Freeform 46"/>
          <p:cNvSpPr/>
          <p:nvPr/>
        </p:nvSpPr>
        <p:spPr>
          <a:xfrm>
            <a:off x="16201291" y="10237271"/>
            <a:ext cx="1761705" cy="1859779"/>
          </a:xfrm>
          <a:custGeom>
            <a:avLst/>
            <a:gdLst/>
            <a:ahLst/>
            <a:cxnLst/>
            <a:rect l="l" t="t" r="r" b="b"/>
            <a:pathLst>
              <a:path w="1761705" h="1859779">
                <a:moveTo>
                  <a:pt x="0" y="0"/>
                </a:moveTo>
                <a:lnTo>
                  <a:pt x="1761705" y="0"/>
                </a:lnTo>
                <a:lnTo>
                  <a:pt x="1761705" y="1859779"/>
                </a:lnTo>
                <a:lnTo>
                  <a:pt x="0" y="185977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4112702" y="10142338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Process</a:t>
            </a:r>
          </a:p>
        </p:txBody>
      </p:sp>
      <p:sp>
        <p:nvSpPr>
          <p:cNvPr id="48" name="Freeform 48"/>
          <p:cNvSpPr/>
          <p:nvPr/>
        </p:nvSpPr>
        <p:spPr>
          <a:xfrm rot="2700000">
            <a:off x="16494790" y="2308569"/>
            <a:ext cx="5669862" cy="5669862"/>
          </a:xfrm>
          <a:custGeom>
            <a:avLst/>
            <a:gdLst/>
            <a:ahLst/>
            <a:cxnLst/>
            <a:rect l="l" t="t" r="r" b="b"/>
            <a:pathLst>
              <a:path w="5669862" h="5669862">
                <a:moveTo>
                  <a:pt x="0" y="0"/>
                </a:moveTo>
                <a:lnTo>
                  <a:pt x="5669863" y="0"/>
                </a:lnTo>
                <a:lnTo>
                  <a:pt x="5669863" y="5669862"/>
                </a:lnTo>
                <a:lnTo>
                  <a:pt x="0" y="56698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6167131" y="-1092421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Trends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323426" y="10280262"/>
            <a:ext cx="2002631" cy="81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General Income</a:t>
            </a:r>
          </a:p>
          <a:p>
            <a:pPr algn="ctr">
              <a:lnSpc>
                <a:spcPts val="2787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164500" y="-838293"/>
            <a:ext cx="2002631" cy="90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33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General Income</a:t>
            </a:r>
          </a:p>
          <a:p>
            <a:pPr algn="ctr">
              <a:lnSpc>
                <a:spcPts val="3443"/>
              </a:lnSpc>
            </a:pPr>
            <a:r>
              <a:rPr lang="en-US" sz="4199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2022</a:t>
            </a:r>
          </a:p>
        </p:txBody>
      </p:sp>
      <p:sp>
        <p:nvSpPr>
          <p:cNvPr id="52" name="Freeform 52"/>
          <p:cNvSpPr/>
          <p:nvPr/>
        </p:nvSpPr>
        <p:spPr>
          <a:xfrm>
            <a:off x="15886090" y="8408471"/>
            <a:ext cx="2401910" cy="4114800"/>
          </a:xfrm>
          <a:custGeom>
            <a:avLst/>
            <a:gdLst/>
            <a:ahLst/>
            <a:cxnLst/>
            <a:rect l="l" t="t" r="r" b="b"/>
            <a:pathLst>
              <a:path w="2401910" h="4114800">
                <a:moveTo>
                  <a:pt x="0" y="0"/>
                </a:moveTo>
                <a:lnTo>
                  <a:pt x="2401910" y="0"/>
                </a:lnTo>
                <a:lnTo>
                  <a:pt x="2401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257683" y="-3602866"/>
            <a:ext cx="13772633" cy="17492732"/>
          </a:xfrm>
          <a:custGeom>
            <a:avLst/>
            <a:gdLst/>
            <a:ahLst/>
            <a:cxnLst/>
            <a:rect l="l" t="t" r="r" b="b"/>
            <a:pathLst>
              <a:path w="13772633" h="17492732">
                <a:moveTo>
                  <a:pt x="0" y="0"/>
                </a:moveTo>
                <a:lnTo>
                  <a:pt x="13772634" y="0"/>
                </a:lnTo>
                <a:lnTo>
                  <a:pt x="13772634" y="17492732"/>
                </a:lnTo>
                <a:lnTo>
                  <a:pt x="0" y="17492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566" y="9258300"/>
            <a:ext cx="972717" cy="896598"/>
          </a:xfrm>
          <a:custGeom>
            <a:avLst/>
            <a:gdLst/>
            <a:ahLst/>
            <a:cxnLst/>
            <a:rect l="l" t="t" r="r" b="b"/>
            <a:pathLst>
              <a:path w="972717" h="896598">
                <a:moveTo>
                  <a:pt x="0" y="0"/>
                </a:moveTo>
                <a:lnTo>
                  <a:pt x="972717" y="0"/>
                </a:lnTo>
                <a:lnTo>
                  <a:pt x="972717" y="896598"/>
                </a:lnTo>
                <a:lnTo>
                  <a:pt x="0" y="8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986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202">
            <a:off x="322908" y="9564369"/>
            <a:ext cx="123103" cy="88858"/>
          </a:xfrm>
          <a:custGeom>
            <a:avLst/>
            <a:gdLst/>
            <a:ahLst/>
            <a:cxnLst/>
            <a:rect l="l" t="t" r="r" b="b"/>
            <a:pathLst>
              <a:path w="123103" h="88858">
                <a:moveTo>
                  <a:pt x="0" y="0"/>
                </a:moveTo>
                <a:lnTo>
                  <a:pt x="123103" y="0"/>
                </a:lnTo>
                <a:lnTo>
                  <a:pt x="123103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26923" flipH="1">
            <a:off x="233513" y="9463234"/>
            <a:ext cx="297479" cy="299229"/>
          </a:xfrm>
          <a:custGeom>
            <a:avLst/>
            <a:gdLst/>
            <a:ahLst/>
            <a:cxnLst/>
            <a:rect l="l" t="t" r="r" b="b"/>
            <a:pathLst>
              <a:path w="297479" h="299229">
                <a:moveTo>
                  <a:pt x="297479" y="0"/>
                </a:moveTo>
                <a:lnTo>
                  <a:pt x="0" y="0"/>
                </a:lnTo>
                <a:lnTo>
                  <a:pt x="0" y="299229"/>
                </a:lnTo>
                <a:lnTo>
                  <a:pt x="297479" y="299229"/>
                </a:lnTo>
                <a:lnTo>
                  <a:pt x="2974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906" y="9568419"/>
            <a:ext cx="188694" cy="88858"/>
          </a:xfrm>
          <a:custGeom>
            <a:avLst/>
            <a:gdLst/>
            <a:ahLst/>
            <a:cxnLst/>
            <a:rect l="l" t="t" r="r" b="b"/>
            <a:pathLst>
              <a:path w="188694" h="88858">
                <a:moveTo>
                  <a:pt x="0" y="0"/>
                </a:moveTo>
                <a:lnTo>
                  <a:pt x="188694" y="0"/>
                </a:lnTo>
                <a:lnTo>
                  <a:pt x="188694" y="88858"/>
                </a:lnTo>
                <a:lnTo>
                  <a:pt x="0" y="8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10231" flipH="1">
            <a:off x="243792" y="9469329"/>
            <a:ext cx="281334" cy="282989"/>
          </a:xfrm>
          <a:custGeom>
            <a:avLst/>
            <a:gdLst/>
            <a:ahLst/>
            <a:cxnLst/>
            <a:rect l="l" t="t" r="r" b="b"/>
            <a:pathLst>
              <a:path w="281334" h="282989">
                <a:moveTo>
                  <a:pt x="281334" y="0"/>
                </a:moveTo>
                <a:lnTo>
                  <a:pt x="0" y="0"/>
                </a:lnTo>
                <a:lnTo>
                  <a:pt x="0" y="282988"/>
                </a:lnTo>
                <a:lnTo>
                  <a:pt x="281334" y="282988"/>
                </a:lnTo>
                <a:lnTo>
                  <a:pt x="2813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1819">
            <a:off x="319151" y="9566394"/>
            <a:ext cx="130617" cy="88859"/>
          </a:xfrm>
          <a:custGeom>
            <a:avLst/>
            <a:gdLst/>
            <a:ahLst/>
            <a:cxnLst/>
            <a:rect l="l" t="t" r="r" b="b"/>
            <a:pathLst>
              <a:path w="130617" h="88859">
                <a:moveTo>
                  <a:pt x="0" y="0"/>
                </a:moveTo>
                <a:lnTo>
                  <a:pt x="130617" y="0"/>
                </a:lnTo>
                <a:lnTo>
                  <a:pt x="130617" y="88859"/>
                </a:lnTo>
                <a:lnTo>
                  <a:pt x="0" y="88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74" r="-8398"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19035" y="7985739"/>
            <a:ext cx="1565001" cy="157006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65853" y="703035"/>
            <a:ext cx="6156294" cy="116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 u="sng" spc="88">
                <a:solidFill>
                  <a:srgbClr val="2F345C"/>
                </a:solidFill>
                <a:latin typeface="Ballpoint"/>
                <a:ea typeface="Ballpoint"/>
                <a:cs typeface="Ballpoint"/>
                <a:sym typeface="Ballpoint"/>
              </a:rPr>
              <a:t>Data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53969" y="2345312"/>
            <a:ext cx="13032122" cy="691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The data was extracted from our </a:t>
            </a:r>
            <a:r>
              <a:rPr lang="en-US" sz="23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Shopee Seller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’s  account or page website.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CA22A"/>
                </a:solidFill>
                <a:latin typeface="Canva Sans"/>
                <a:ea typeface="Canva Sans"/>
                <a:cs typeface="Canva Sans"/>
                <a:sym typeface="Canva Sans"/>
              </a:rPr>
              <a:t>No duplicate data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appeared but still performed drop duplicates in both Python and Excel just to be sure.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Using Power Query, the </a:t>
            </a:r>
            <a:r>
              <a:rPr lang="en-US" sz="23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monthly completed orders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data were merged.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 u="sng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Issue encountered</a:t>
            </a: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993151" lvl="2" indent="-331050" algn="l">
              <a:lnSpc>
                <a:spcPts val="4577"/>
              </a:lnSpc>
              <a:buAutoNum type="alphaL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The “Tracking Number” column appeared as a decimal number. (e.g., 7.85349E+11)</a:t>
            </a:r>
          </a:p>
          <a:p>
            <a:pPr marL="993151" lvl="2" indent="-331050" algn="l">
              <a:lnSpc>
                <a:spcPts val="4577"/>
              </a:lnSpc>
              <a:buAutoNum type="alphaL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Fixed it by changing its data type to text. (Tracking Number now: 785348988418)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 No further issues were detected with data extraction, transformation, and load (ETL).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ran df.describe() to get their statistics, df.dtypes for checking their data types, df.head() to check the first few columns, and ensure no anomaly was present.</a:t>
            </a:r>
          </a:p>
          <a:p>
            <a:pPr marL="496575" lvl="1" indent="-248288" algn="l">
              <a:lnSpc>
                <a:spcPts val="4577"/>
              </a:lnSpc>
              <a:buAutoNum type="arabicPeriod"/>
            </a:pPr>
            <a:r>
              <a:rPr lang="en-US" sz="2300">
                <a:solidFill>
                  <a:srgbClr val="2F345C"/>
                </a:solidFill>
                <a:latin typeface="Canva Sans"/>
                <a:ea typeface="Canva Sans"/>
                <a:cs typeface="Canva Sans"/>
                <a:sym typeface="Canva Sans"/>
              </a:rPr>
              <a:t>The rest of the added columns (“LISTING”, and “LIVE”)  were filters I created according to my need for this presentation.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886090" y="10237271"/>
            <a:ext cx="2401910" cy="4114800"/>
          </a:xfrm>
          <a:custGeom>
            <a:avLst/>
            <a:gdLst/>
            <a:ahLst/>
            <a:cxnLst/>
            <a:rect l="l" t="t" r="r" b="b"/>
            <a:pathLst>
              <a:path w="2401910" h="4114800">
                <a:moveTo>
                  <a:pt x="0" y="0"/>
                </a:moveTo>
                <a:lnTo>
                  <a:pt x="2401910" y="0"/>
                </a:lnTo>
                <a:lnTo>
                  <a:pt x="2401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1040</Words>
  <Application>Microsoft Office PowerPoint</Application>
  <PresentationFormat>Custom</PresentationFormat>
  <Paragraphs>236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Canva Sans Italics</vt:lpstr>
      <vt:lpstr>Itim</vt:lpstr>
      <vt:lpstr>Calibri</vt:lpstr>
      <vt:lpstr>Arial</vt:lpstr>
      <vt:lpstr>Ballpoint</vt:lpstr>
      <vt:lpstr>A Day Without Sun Text Bold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Joshua Eirus Candido</dc:title>
  <cp:lastModifiedBy>Eirus Candido</cp:lastModifiedBy>
  <cp:revision>2</cp:revision>
  <dcterms:created xsi:type="dcterms:W3CDTF">2006-08-16T00:00:00Z</dcterms:created>
  <dcterms:modified xsi:type="dcterms:W3CDTF">2025-01-31T11:17:42Z</dcterms:modified>
  <dc:identifier>DAGSPuoS4U8</dc:identifier>
</cp:coreProperties>
</file>